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4" r:id="rId6"/>
    <p:sldId id="261" r:id="rId7"/>
    <p:sldId id="266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0C0"/>
    <a:srgbClr val="99D1C2"/>
    <a:srgbClr val="F9BCAA"/>
    <a:srgbClr val="DDE6E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8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 </c:v>
                </c:pt>
                <c:pt idx="2">
                  <c:v>Mar 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 </c:v>
                </c:pt>
                <c:pt idx="8">
                  <c:v>Sep</c:v>
                </c:pt>
                <c:pt idx="9">
                  <c:v>Oct 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"$"* #,##0.00\ _€</c:formatCode>
                <c:ptCount val="12"/>
                <c:pt idx="0">
                  <c:v>36129.009999999995</c:v>
                </c:pt>
                <c:pt idx="1">
                  <c:v>38375.06</c:v>
                </c:pt>
                <c:pt idx="2">
                  <c:v>14258.61</c:v>
                </c:pt>
                <c:pt idx="3">
                  <c:v>139154.25</c:v>
                </c:pt>
                <c:pt idx="4">
                  <c:v>22925.309999999998</c:v>
                </c:pt>
                <c:pt idx="5">
                  <c:v>18343.14</c:v>
                </c:pt>
                <c:pt idx="6">
                  <c:v>15242.519999999999</c:v>
                </c:pt>
                <c:pt idx="7">
                  <c:v>29396.53</c:v>
                </c:pt>
                <c:pt idx="8">
                  <c:v>27751.64</c:v>
                </c:pt>
                <c:pt idx="9">
                  <c:v>31631.83</c:v>
                </c:pt>
                <c:pt idx="10">
                  <c:v>41560.380000000005</c:v>
                </c:pt>
                <c:pt idx="11">
                  <c:v>33283.300000000003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5E-42AE-A757-11F7FA28BB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 </c:v>
                </c:pt>
                <c:pt idx="2">
                  <c:v>Mar 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 </c:v>
                </c:pt>
                <c:pt idx="8">
                  <c:v>Sep</c:v>
                </c:pt>
                <c:pt idx="9">
                  <c:v>Oct 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"$"* #,##0.00\ _€</c:formatCode>
                <c:ptCount val="12"/>
                <c:pt idx="0">
                  <c:v>38541.509999999995</c:v>
                </c:pt>
                <c:pt idx="1">
                  <c:v>27824.959999999999</c:v>
                </c:pt>
                <c:pt idx="2">
                  <c:v>25679.960000000003</c:v>
                </c:pt>
                <c:pt idx="3">
                  <c:v>41533.269999999997</c:v>
                </c:pt>
                <c:pt idx="4">
                  <c:v>31375.129999999997</c:v>
                </c:pt>
                <c:pt idx="5">
                  <c:v>44923.749999999993</c:v>
                </c:pt>
                <c:pt idx="6">
                  <c:v>35051.06</c:v>
                </c:pt>
                <c:pt idx="7">
                  <c:v>37604.19</c:v>
                </c:pt>
                <c:pt idx="8">
                  <c:v>44485.17</c:v>
                </c:pt>
                <c:pt idx="9">
                  <c:v>36425.82</c:v>
                </c:pt>
                <c:pt idx="10">
                  <c:v>31424.799999999999</c:v>
                </c:pt>
                <c:pt idx="11">
                  <c:v>45040.04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5E-42AE-A757-11F7FA28BB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600376"/>
        <c:axId val="159805448"/>
      </c:barChart>
      <c:catAx>
        <c:axId val="158600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05448"/>
        <c:crosses val="autoZero"/>
        <c:auto val="1"/>
        <c:lblAlgn val="ctr"/>
        <c:lblOffset val="100"/>
        <c:noMultiLvlLbl val="0"/>
      </c:catAx>
      <c:valAx>
        <c:axId val="159805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* #,##0.0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00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 </c:v>
                </c:pt>
                <c:pt idx="2">
                  <c:v>Mar 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 </c:v>
                </c:pt>
                <c:pt idx="8">
                  <c:v>Sep</c:v>
                </c:pt>
                <c:pt idx="9">
                  <c:v>Oct 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"$"* #,##0.00\ _€</c:formatCode>
                <c:ptCount val="12"/>
                <c:pt idx="0">
                  <c:v>42226.720000000001</c:v>
                </c:pt>
                <c:pt idx="1">
                  <c:v>26815.05</c:v>
                </c:pt>
                <c:pt idx="2">
                  <c:v>36394.080000000002</c:v>
                </c:pt>
                <c:pt idx="3">
                  <c:v>30461.78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64-4F3B-9538-432B296572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 </c:v>
                </c:pt>
                <c:pt idx="2">
                  <c:v>Mar 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 </c:v>
                </c:pt>
                <c:pt idx="7">
                  <c:v>Aug </c:v>
                </c:pt>
                <c:pt idx="8">
                  <c:v>Sep</c:v>
                </c:pt>
                <c:pt idx="9">
                  <c:v>Oct 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"$"* #,##0.00\ _€</c:formatCode>
                <c:ptCount val="12"/>
                <c:pt idx="0">
                  <c:v>38748.380000000005</c:v>
                </c:pt>
                <c:pt idx="1">
                  <c:v>31819.42</c:v>
                </c:pt>
                <c:pt idx="2">
                  <c:v>33137.230000000003</c:v>
                </c:pt>
                <c:pt idx="3">
                  <c:v>32141.690000000002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64-4F3B-9538-432B29657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185496"/>
        <c:axId val="159858080"/>
      </c:barChart>
      <c:catAx>
        <c:axId val="8818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858080"/>
        <c:crosses val="autoZero"/>
        <c:auto val="1"/>
        <c:lblAlgn val="ctr"/>
        <c:lblOffset val="100"/>
        <c:noMultiLvlLbl val="0"/>
      </c:catAx>
      <c:valAx>
        <c:axId val="159858080"/>
        <c:scaling>
          <c:orientation val="minMax"/>
          <c:max val="16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* #,##0.00\ _€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185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15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9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3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0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9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8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5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4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11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bg1"/>
            </a:gs>
            <a:gs pos="43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1000">
              <a:schemeClr val="accent3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CDDFC-D81E-4DC1-9CF8-F44E76B125F4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19552-CAD0-400D-ACA8-D0E30E8D4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2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559629"/>
            <a:ext cx="12192000" cy="3401803"/>
            <a:chOff x="-46725" y="1943099"/>
            <a:chExt cx="12038534" cy="2984196"/>
          </a:xfrm>
        </p:grpSpPr>
        <p:sp>
          <p:nvSpPr>
            <p:cNvPr id="4" name="TextBox 3"/>
            <p:cNvSpPr txBox="1"/>
            <p:nvPr/>
          </p:nvSpPr>
          <p:spPr>
            <a:xfrm>
              <a:off x="-46725" y="1943099"/>
              <a:ext cx="12038534" cy="978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b="1" dirty="0" smtClean="0">
                  <a:solidFill>
                    <a:schemeClr val="bg1">
                      <a:lumMod val="50000"/>
                    </a:schemeClr>
                  </a:solidFill>
                  <a:latin typeface="Aileron Bold" panose="00000800000000000000" pitchFamily="50" charset="0"/>
                  <a:ea typeface="Roboto Condensed" pitchFamily="2" charset="0"/>
                  <a:cs typeface="Tahoma" panose="020B0604030504040204" pitchFamily="34" charset="0"/>
                </a:rPr>
                <a:t>a report to our</a:t>
              </a:r>
              <a:endParaRPr lang="en-US" sz="6600" b="1" dirty="0">
                <a:solidFill>
                  <a:schemeClr val="bg1">
                    <a:lumMod val="50000"/>
                  </a:schemeClr>
                </a:solidFill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-46725" y="2588989"/>
              <a:ext cx="12038533" cy="2338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600" b="1" dirty="0" smtClean="0">
                  <a:latin typeface="Aileron Bold" panose="00000800000000000000" pitchFamily="50" charset="0"/>
                  <a:ea typeface="Roboto Condensed" pitchFamily="2" charset="0"/>
                  <a:cs typeface="Tahoma" panose="020B0604030504040204" pitchFamily="34" charset="0"/>
                </a:rPr>
                <a:t>investors</a:t>
              </a:r>
              <a:endParaRPr lang="en-US" sz="16600" b="1" dirty="0"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842" y="260747"/>
            <a:ext cx="3498313" cy="349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9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900" y="769441"/>
            <a:ext cx="11609614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Residents at Hannah House  </a:t>
            </a:r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13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Residents facing addiction  </a:t>
            </a:r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6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Residents in mental health treatment </a:t>
            </a:r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12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Babies born to HH residents </a:t>
            </a:r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13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New client intakes  </a:t>
            </a:r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365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Parenting Groups attendance  </a:t>
            </a:r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583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Material Support visits  </a:t>
            </a:r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2,296</a:t>
            </a:r>
          </a:p>
          <a:p>
            <a:r>
              <a:rPr lang="en-US" sz="44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Total instances of service </a:t>
            </a:r>
            <a:r>
              <a:rPr lang="en-US" sz="44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4240</a:t>
            </a:r>
          </a:p>
          <a:p>
            <a:endParaRPr lang="en-US" sz="4400" b="1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9" y="0"/>
            <a:ext cx="96991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MINISTRY RESULTS from 2016</a:t>
            </a:r>
            <a:endParaRPr lang="en-US" sz="4400" b="1" dirty="0">
              <a:solidFill>
                <a:schemeClr val="bg1">
                  <a:lumMod val="50000"/>
                </a:schemeClr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279" y="2879770"/>
            <a:ext cx="3402636" cy="328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27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9" y="0"/>
            <a:ext cx="11266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MINISTRY RESULTS as of June 30, 2017</a:t>
            </a:r>
            <a:endParaRPr lang="en-US" sz="4400" b="1" dirty="0">
              <a:solidFill>
                <a:schemeClr val="bg1">
                  <a:lumMod val="50000"/>
                </a:schemeClr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0484" y="769441"/>
            <a:ext cx="1188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Residents at Hannah House  </a:t>
            </a:r>
            <a:r>
              <a:rPr lang="en-US" sz="4800" b="1" dirty="0" smtClean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10</a:t>
            </a:r>
          </a:p>
          <a:p>
            <a:r>
              <a:rPr lang="en-US" sz="48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Residents in mental health treatment </a:t>
            </a:r>
            <a:r>
              <a:rPr lang="en-US" sz="4800" b="1" dirty="0" smtClean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9</a:t>
            </a:r>
            <a:endParaRPr lang="en-US" sz="4800" b="1" dirty="0" smtClean="0"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  <a:p>
            <a:r>
              <a:rPr lang="en-US" sz="48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Residents facing addiction  </a:t>
            </a:r>
            <a:r>
              <a:rPr lang="en-US" sz="4800" b="1" dirty="0" smtClean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7</a:t>
            </a:r>
          </a:p>
          <a:p>
            <a:r>
              <a:rPr lang="en-US" sz="48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Babies born to HH residents </a:t>
            </a:r>
            <a:r>
              <a:rPr lang="en-US" sz="4800" b="1" dirty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4</a:t>
            </a:r>
            <a:endParaRPr lang="en-US" sz="4800" b="1" dirty="0" smtClean="0">
              <a:solidFill>
                <a:schemeClr val="bg1">
                  <a:lumMod val="50000"/>
                </a:schemeClr>
              </a:solidFill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  <a:p>
            <a:r>
              <a:rPr lang="en-US" sz="48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New client intakes  </a:t>
            </a:r>
            <a:r>
              <a:rPr lang="en-US" sz="4800" b="1" dirty="0" smtClean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139</a:t>
            </a:r>
          </a:p>
          <a:p>
            <a:r>
              <a:rPr lang="en-US" sz="4800" b="1" dirty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Material Support visits  </a:t>
            </a:r>
            <a:r>
              <a:rPr lang="en-US" sz="4800" b="1" dirty="0" smtClean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946</a:t>
            </a:r>
          </a:p>
          <a:p>
            <a:r>
              <a:rPr lang="en-US" sz="48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Parenting Groups attendance </a:t>
            </a:r>
            <a:r>
              <a:rPr lang="en-US" sz="4800" b="1" dirty="0" smtClean="0">
                <a:solidFill>
                  <a:schemeClr val="bg1">
                    <a:lumMod val="50000"/>
                  </a:schemeClr>
                </a:solidFill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240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202" y="2286243"/>
            <a:ext cx="4137023" cy="275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55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bg1"/>
            </a:gs>
            <a:gs pos="43000">
              <a:schemeClr val="accent3">
                <a:lumMod val="20000"/>
                <a:lumOff val="80000"/>
              </a:schemeClr>
            </a:gs>
            <a:gs pos="71000">
              <a:schemeClr val="accent3">
                <a:lumMod val="40000"/>
                <a:lumOff val="60000"/>
              </a:schemeClr>
            </a:gs>
            <a:gs pos="95000">
              <a:schemeClr val="accent3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7609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2016 BUDGET</a:t>
            </a:r>
            <a:endParaRPr lang="en-US" sz="6000" b="1" dirty="0">
              <a:solidFill>
                <a:schemeClr val="bg1">
                  <a:lumMod val="50000"/>
                </a:schemeClr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" y="1059010"/>
            <a:ext cx="329837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Income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Churches            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Monthly Donors 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Hannah-Thon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Walk 4 Life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Gala</a:t>
            </a:r>
          </a:p>
          <a:p>
            <a:r>
              <a:rPr lang="en-US" sz="3200" b="1" dirty="0" err="1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Misc</a:t>
            </a:r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 Fundraisers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Large Donations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Sporadic</a:t>
            </a:r>
          </a:p>
          <a:p>
            <a:r>
              <a:rPr lang="en-US" sz="4000" b="1" dirty="0" smtClean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Total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57900" y="1059008"/>
            <a:ext cx="530678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Expenses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Payroll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Utilities &amp; </a:t>
            </a:r>
            <a:r>
              <a:rPr lang="en-US" sz="3200" b="1" dirty="0" err="1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Maint</a:t>
            </a:r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.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Office &amp; IT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Insurance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Advertising</a:t>
            </a:r>
          </a:p>
          <a:p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Training &amp; Travel</a:t>
            </a:r>
          </a:p>
          <a:p>
            <a:r>
              <a:rPr lang="en-US" sz="3200" b="1" dirty="0" err="1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Misc</a:t>
            </a:r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: </a:t>
            </a:r>
            <a:r>
              <a:rPr lang="en-US" sz="28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Dues/Events/Food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55470" y="1273629"/>
            <a:ext cx="25009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$56,000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$50,000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$34,000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$38,000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$47,000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$6,000 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$66,000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$145,400</a:t>
            </a:r>
          </a:p>
          <a:p>
            <a:pPr algn="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40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$442,400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69879" y="1273629"/>
            <a:ext cx="240302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$348,000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$32,000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$25,300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$16,000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$5,600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$3,650</a:t>
            </a:r>
          </a:p>
          <a:p>
            <a:pPr algn="r"/>
            <a:r>
              <a:rPr lang="en-US" sz="32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$11,400</a:t>
            </a:r>
          </a:p>
          <a:p>
            <a:pPr algn="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r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40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$441,950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188529" y="5812971"/>
            <a:ext cx="31813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Roboto Slab" pitchFamily="2" charset="0"/>
                <a:ea typeface="Roboto Slab" pitchFamily="2" charset="0"/>
              </a:rPr>
              <a:t>Total</a:t>
            </a:r>
            <a:endParaRPr lang="en-US" sz="4000" b="1" dirty="0">
              <a:latin typeface="Roboto Slab" pitchFamily="2" charset="0"/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7609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INCOME &amp; EXPENSES</a:t>
            </a:r>
            <a:endParaRPr lang="en-US" sz="5400" b="1" dirty="0">
              <a:solidFill>
                <a:schemeClr val="bg1">
                  <a:lumMod val="50000"/>
                </a:schemeClr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5901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atin typeface="Roboto Condensed" pitchFamily="2" charset="0"/>
                <a:ea typeface="Roboto Condensed" pitchFamily="2" charset="0"/>
                <a:cs typeface="Tahoma" panose="020B0604030504040204" pitchFamily="34" charset="0"/>
              </a:rPr>
              <a:t>2016						2017</a:t>
            </a:r>
            <a:endParaRPr lang="en-US" sz="5400" b="1" dirty="0" smtClean="0">
              <a:solidFill>
                <a:schemeClr val="bg1"/>
              </a:solidFill>
              <a:latin typeface="Roboto Condensed" pitchFamily="2" charset="0"/>
              <a:ea typeface="Roboto Condensed" pitchFamily="2" charset="0"/>
              <a:cs typeface="Tahoma" panose="020B0604030504040204" pitchFamily="34" charset="0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841303896"/>
              </p:ext>
            </p:extLst>
          </p:nvPr>
        </p:nvGraphicFramePr>
        <p:xfrm>
          <a:off x="19193" y="2285997"/>
          <a:ext cx="5855639" cy="3942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501311345"/>
              </p:ext>
            </p:extLst>
          </p:nvPr>
        </p:nvGraphicFramePr>
        <p:xfrm>
          <a:off x="5874833" y="2285997"/>
          <a:ext cx="6121142" cy="4121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27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9078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OUR CHALLENGES</a:t>
            </a:r>
            <a:endParaRPr lang="en-US" sz="4800" b="1" dirty="0">
              <a:solidFill>
                <a:schemeClr val="bg1">
                  <a:lumMod val="50000"/>
                </a:schemeClr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8969" y="988027"/>
            <a:ext cx="3221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 Currently</a:t>
            </a:r>
            <a:endParaRPr lang="en-US" sz="4400" b="1" dirty="0" smtClean="0">
              <a:solidFill>
                <a:schemeClr val="bg1"/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721896" y="1914499"/>
            <a:ext cx="705852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Rising expenses: capital repairs &amp; more serious client needs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Aging donor base, number of churches decreasing, &amp; lower giving amounts, despite increase in number of donors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Staff retention: Delayed staff raises &amp; lack of health insurance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Escalating HH repairs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Replacement of 2 vehicles in 2018</a:t>
            </a:r>
            <a:endParaRPr lang="en-US" sz="3200" b="1" dirty="0" smtClean="0">
              <a:latin typeface="Roboto Condensed" pitchFamily="2" charset="0"/>
              <a:ea typeface="Roboto Condensed" pitchFamily="2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en-US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7806" y="1059010"/>
            <a:ext cx="44581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Complications</a:t>
            </a:r>
            <a:endParaRPr lang="en-US" sz="4400" b="1" dirty="0" smtClean="0">
              <a:solidFill>
                <a:schemeClr val="bg1"/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94714" y="1914499"/>
            <a:ext cx="54863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Tina was on medical leave for almost three months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Currently, no development staff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3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3553" y="3367334"/>
            <a:ext cx="3347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Resolutions</a:t>
            </a:r>
            <a:endParaRPr lang="en-US" sz="4400" b="1" dirty="0" smtClean="0">
              <a:solidFill>
                <a:schemeClr val="bg1"/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94714" y="4075220"/>
            <a:ext cx="54863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Increase donor base to increase budget in needed areas</a:t>
            </a:r>
            <a:endParaRPr lang="en-US" sz="3000" b="1" dirty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Find a group of core donors to make a 2-year commitment totaling $150k/</a:t>
            </a:r>
            <a:r>
              <a:rPr lang="en-US" sz="3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yr</a:t>
            </a:r>
            <a:endParaRPr lang="en-US" sz="3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Roboto Condensed" pitchFamily="2" charset="0"/>
                <a:ea typeface="Roboto Condensed" pitchFamily="2" charset="0"/>
              </a:rPr>
              <a:t>Consider selling &amp; moving</a:t>
            </a:r>
          </a:p>
          <a:p>
            <a:endParaRPr lang="en-US" sz="3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Roboto Condensed" pitchFamily="2" charset="0"/>
              <a:ea typeface="Roboto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4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0"/>
            <a:ext cx="7609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chemeClr val="bg1">
                    <a:lumMod val="50000"/>
                  </a:schemeClr>
                </a:solidFill>
                <a:latin typeface="Roboto Slab" pitchFamily="2" charset="0"/>
                <a:ea typeface="Roboto Slab" pitchFamily="2" charset="0"/>
                <a:cs typeface="Tahoma" panose="020B0604030504040204" pitchFamily="34" charset="0"/>
              </a:rPr>
              <a:t>DONOR PYRAMID</a:t>
            </a:r>
            <a:endParaRPr lang="en-US" sz="6000" b="1" dirty="0">
              <a:solidFill>
                <a:schemeClr val="bg1">
                  <a:lumMod val="50000"/>
                </a:schemeClr>
              </a:solidFill>
              <a:latin typeface="Roboto Slab" pitchFamily="2" charset="0"/>
              <a:ea typeface="Roboto Slab" pitchFamily="2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50229" y="2105450"/>
            <a:ext cx="3341914" cy="3727614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algn="just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10k+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5k-9,999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2k-4,999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1k-1,999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100-999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&lt;100</a:t>
            </a:r>
          </a:p>
          <a:p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</a:t>
            </a:r>
            <a:endParaRPr lang="en-US" sz="4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47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259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320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658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48701" y="2105450"/>
            <a:ext cx="3341914" cy="3727614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algn="just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10k+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5k-9,999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2k-4,999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1k-1,999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100-999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&lt;100</a:t>
            </a:r>
          </a:p>
          <a:p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</a:t>
            </a:r>
            <a:endParaRPr lang="en-US" sz="4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43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279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273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633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1757" y="2105450"/>
            <a:ext cx="3341914" cy="3727614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algn="just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10k+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5k-9,999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2k-4,999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1k-1,999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100-999</a:t>
            </a:r>
          </a:p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&lt;100</a:t>
            </a:r>
          </a:p>
          <a:p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</a:t>
            </a:r>
            <a:endParaRPr lang="en-US" sz="4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164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118</a:t>
            </a:r>
          </a:p>
          <a:p>
            <a:pPr algn="ctr"/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7829" y="1336007"/>
            <a:ext cx="3205842" cy="76944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4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2017 </a:t>
            </a:r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(YTD)</a:t>
            </a:r>
            <a:endParaRPr lang="en-US" sz="3600" b="1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32615" y="1336008"/>
            <a:ext cx="18124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31087" y="1336008"/>
            <a:ext cx="18124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</a:t>
            </a:r>
            <a:endParaRPr lang="en-US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0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58083" y="3152846"/>
            <a:ext cx="12192000" cy="3161683"/>
            <a:chOff x="1573272" y="1892941"/>
            <a:chExt cx="12192000" cy="2785733"/>
          </a:xfrm>
        </p:grpSpPr>
        <p:sp>
          <p:nvSpPr>
            <p:cNvPr id="5" name="TextBox 4"/>
            <p:cNvSpPr txBox="1"/>
            <p:nvPr/>
          </p:nvSpPr>
          <p:spPr>
            <a:xfrm>
              <a:off x="1573272" y="2726183"/>
              <a:ext cx="12192000" cy="19524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800" b="1" dirty="0" smtClean="0">
                  <a:latin typeface="Aileron Bold" panose="00000800000000000000" pitchFamily="50" charset="0"/>
                  <a:ea typeface="Roboto Slab" pitchFamily="2" charset="0"/>
                  <a:cs typeface="Tahoma" panose="020B0604030504040204" pitchFamily="34" charset="0"/>
                </a:rPr>
                <a:t>discussion</a:t>
              </a:r>
              <a:endParaRPr lang="en-US" sz="13800" b="1" dirty="0" smtClean="0">
                <a:solidFill>
                  <a:schemeClr val="bg1"/>
                </a:solidFill>
                <a:latin typeface="Aileron Bold" panose="00000800000000000000" pitchFamily="50" charset="0"/>
                <a:ea typeface="Roboto Slab" pitchFamily="2" charset="0"/>
                <a:cs typeface="Tahoma" panose="020B0604030504040204" pitchFamily="34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087335" y="1892941"/>
              <a:ext cx="3623582" cy="1412034"/>
              <a:chOff x="2087335" y="1892941"/>
              <a:chExt cx="3623582" cy="141203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2087335" y="1892941"/>
                <a:ext cx="3167743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dirty="0" smtClean="0">
                    <a:solidFill>
                      <a:schemeClr val="bg1">
                        <a:lumMod val="50000"/>
                      </a:schemeClr>
                    </a:solidFill>
                    <a:latin typeface="Roboto Slab" pitchFamily="2" charset="0"/>
                    <a:ea typeface="Roboto Slab" pitchFamily="2" charset="0"/>
                    <a:cs typeface="Tahoma" panose="020B0604030504040204" pitchFamily="34" charset="0"/>
                  </a:rPr>
                  <a:t>RECAP</a:t>
                </a:r>
                <a:endParaRPr lang="en-US" sz="6600" b="1" dirty="0">
                  <a:solidFill>
                    <a:schemeClr val="bg1">
                      <a:lumMod val="50000"/>
                    </a:schemeClr>
                  </a:solidFill>
                  <a:latin typeface="Roboto Slab" pitchFamily="2" charset="0"/>
                  <a:ea typeface="Roboto Slab" pitchFamily="2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4799239" y="2290395"/>
                <a:ext cx="911678" cy="1014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6600" b="1" dirty="0" smtClean="0">
                    <a:solidFill>
                      <a:schemeClr val="bg1">
                        <a:lumMod val="50000"/>
                      </a:schemeClr>
                    </a:solidFill>
                    <a:latin typeface="Roboto Condensed" pitchFamily="2" charset="0"/>
                    <a:ea typeface="Roboto Condensed" pitchFamily="2" charset="0"/>
                    <a:cs typeface="Tahoma" panose="020B0604030504040204" pitchFamily="34" charset="0"/>
                  </a:rPr>
                  <a:t>&amp;</a:t>
                </a:r>
                <a:endParaRPr lang="en-US" sz="6600" b="1" dirty="0">
                  <a:solidFill>
                    <a:schemeClr val="bg1">
                      <a:lumMod val="50000"/>
                    </a:schemeClr>
                  </a:solidFill>
                  <a:latin typeface="Roboto Condensed" pitchFamily="2" charset="0"/>
                  <a:ea typeface="Roboto Condensed" pitchFamily="2" charset="0"/>
                  <a:cs typeface="Tahoma" panose="020B0604030504040204" pitchFamily="34" charset="0"/>
                </a:endParaRPr>
              </a:p>
            </p:txBody>
          </p:sp>
        </p:grp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297" y="715802"/>
            <a:ext cx="5845538" cy="346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85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559629"/>
            <a:ext cx="12192000" cy="3401803"/>
            <a:chOff x="-46725" y="1943099"/>
            <a:chExt cx="12038534" cy="2984196"/>
          </a:xfrm>
        </p:grpSpPr>
        <p:sp>
          <p:nvSpPr>
            <p:cNvPr id="4" name="TextBox 3"/>
            <p:cNvSpPr txBox="1"/>
            <p:nvPr/>
          </p:nvSpPr>
          <p:spPr>
            <a:xfrm>
              <a:off x="-46725" y="1943099"/>
              <a:ext cx="12038534" cy="978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b="1" dirty="0" smtClean="0">
                  <a:solidFill>
                    <a:schemeClr val="bg1">
                      <a:lumMod val="50000"/>
                    </a:schemeClr>
                  </a:solidFill>
                  <a:latin typeface="Aileron Bold" panose="00000800000000000000" pitchFamily="50" charset="0"/>
                  <a:ea typeface="Roboto Condensed" pitchFamily="2" charset="0"/>
                  <a:cs typeface="Tahoma" panose="020B0604030504040204" pitchFamily="34" charset="0"/>
                </a:rPr>
                <a:t>a report to our</a:t>
              </a:r>
              <a:endParaRPr lang="en-US" sz="6600" b="1" dirty="0">
                <a:solidFill>
                  <a:schemeClr val="bg1">
                    <a:lumMod val="50000"/>
                  </a:schemeClr>
                </a:solidFill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-46725" y="2588989"/>
              <a:ext cx="12038533" cy="23383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600" b="1" dirty="0" smtClean="0">
                  <a:latin typeface="Aileron Bold" panose="00000800000000000000" pitchFamily="50" charset="0"/>
                  <a:ea typeface="Roboto Condensed" pitchFamily="2" charset="0"/>
                  <a:cs typeface="Tahoma" panose="020B0604030504040204" pitchFamily="34" charset="0"/>
                </a:rPr>
                <a:t>investors</a:t>
              </a:r>
              <a:endParaRPr lang="en-US" sz="16600" b="1" dirty="0">
                <a:latin typeface="Aileron Bold" panose="00000800000000000000" pitchFamily="50" charset="0"/>
                <a:ea typeface="Roboto Condensed" pitchFamily="2" charset="0"/>
                <a:cs typeface="Tahoma" panose="020B0604030504040204" pitchFamily="34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842" y="260747"/>
            <a:ext cx="3498313" cy="349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</TotalTime>
  <Words>327</Words>
  <Application>Microsoft Office PowerPoint</Application>
  <PresentationFormat>Widescreen</PresentationFormat>
  <Paragraphs>126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Aileron Bold</vt:lpstr>
      <vt:lpstr>Arial</vt:lpstr>
      <vt:lpstr>Calibri</vt:lpstr>
      <vt:lpstr>Calibri Light</vt:lpstr>
      <vt:lpstr>Roboto Condensed</vt:lpstr>
      <vt:lpstr>Roboto Slab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Tomson</dc:creator>
  <cp:lastModifiedBy>Tina Lampke</cp:lastModifiedBy>
  <cp:revision>50</cp:revision>
  <dcterms:created xsi:type="dcterms:W3CDTF">2017-05-18T14:37:22Z</dcterms:created>
  <dcterms:modified xsi:type="dcterms:W3CDTF">2017-07-21T13:52:57Z</dcterms:modified>
</cp:coreProperties>
</file>