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6" r:id="rId1"/>
  </p:sldMasterIdLst>
  <p:notesMasterIdLst>
    <p:notesMasterId r:id="rId8"/>
  </p:notesMasterIdLst>
  <p:sldIdLst>
    <p:sldId id="256" r:id="rId2"/>
    <p:sldId id="257" r:id="rId3"/>
    <p:sldId id="269" r:id="rId4"/>
    <p:sldId id="258" r:id="rId5"/>
    <p:sldId id="261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0C0"/>
    <a:srgbClr val="99D1C2"/>
    <a:srgbClr val="F9BCAA"/>
    <a:srgbClr val="DDE6E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696" autoAdjust="0"/>
    <p:restoredTop sz="85022" autoAdjust="0"/>
  </p:normalViewPr>
  <p:slideViewPr>
    <p:cSldViewPr snapToGrid="0">
      <p:cViewPr>
        <p:scale>
          <a:sx n="89" d="100"/>
          <a:sy n="89" d="100"/>
        </p:scale>
        <p:origin x="-2344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17ABD-B42D-4D7D-B2A4-94CFE932D25E}" type="datetimeFigureOut">
              <a:rPr lang="en-US" smtClean="0"/>
              <a:t>5/29/19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C11F0-ACA7-4B2B-AD02-B4582CE3D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5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C11F0-ACA7-4B2B-AD02-B4582CE3D0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12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C11F0-ACA7-4B2B-AD02-B4582CE3D0D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78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5/29/19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197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2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2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5/29/19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9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5/29/19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948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5/29/19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1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5/29/19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11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5/29/19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0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5/29/19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643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5/29/19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937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F7CDDFC-D81E-4DC1-9CF8-F44E76B125F4}" type="datetimeFigureOut">
              <a:rPr lang="en-US" smtClean="0"/>
              <a:t>5/29/19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9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F7CDDFC-D81E-4DC1-9CF8-F44E76B125F4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5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nfo@hannahcenter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3559629"/>
            <a:ext cx="12192000" cy="3136932"/>
            <a:chOff x="-46725" y="1943099"/>
            <a:chExt cx="12038534" cy="2751841"/>
          </a:xfrm>
        </p:grpSpPr>
        <p:sp>
          <p:nvSpPr>
            <p:cNvPr id="4" name="TextBox 3"/>
            <p:cNvSpPr txBox="1"/>
            <p:nvPr/>
          </p:nvSpPr>
          <p:spPr>
            <a:xfrm>
              <a:off x="-46725" y="1943099"/>
              <a:ext cx="12038534" cy="978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bg1">
                      <a:lumMod val="50000"/>
                    </a:schemeClr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Tahoma" panose="020B0604030504040204" pitchFamily="34" charset="0"/>
                </a:rPr>
                <a:t>annual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-46725" y="2588989"/>
              <a:ext cx="12038533" cy="2105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0" b="1" dirty="0">
                  <a:latin typeface="Roboto Slab" pitchFamily="2" charset="0"/>
                  <a:ea typeface="Roboto Slab" pitchFamily="2" charset="0"/>
                  <a:cs typeface="Tahoma" panose="020B0604030504040204" pitchFamily="34" charset="0"/>
                </a:rPr>
                <a:t>report</a:t>
              </a: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842" y="429454"/>
            <a:ext cx="3498313" cy="349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998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2100" y="1344399"/>
            <a:ext cx="11609614" cy="61863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New Client Intakes					362</a:t>
            </a:r>
            <a:endParaRPr lang="en-US" sz="4400" b="1" dirty="0">
              <a:solidFill>
                <a:schemeClr val="bg1">
                  <a:lumMod val="50000"/>
                </a:schemeClr>
              </a:solidFill>
              <a:latin typeface="Roboto Condensed" pitchFamily="2" charset="0"/>
              <a:ea typeface="Roboto Condensed" pitchFamily="2" charset="0"/>
              <a:cs typeface="Tahoma" panose="020B0604030504040204" pitchFamily="34" charset="0"/>
            </a:endParaRPr>
          </a:p>
          <a:p>
            <a:r>
              <a:rPr lang="en-US" sz="44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Children’s Place Visits  			1344</a:t>
            </a:r>
          </a:p>
          <a:p>
            <a:r>
              <a:rPr lang="en-US" sz="44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Parenting Classes  					85</a:t>
            </a:r>
            <a:endParaRPr lang="en-US" sz="4400" b="1" dirty="0">
              <a:solidFill>
                <a:schemeClr val="bg1">
                  <a:lumMod val="50000"/>
                </a:schemeClr>
              </a:solidFill>
              <a:latin typeface="Roboto Condensed" pitchFamily="2" charset="0"/>
              <a:ea typeface="Roboto Condensed" pitchFamily="2" charset="0"/>
              <a:cs typeface="Tahoma" panose="020B0604030504040204" pitchFamily="34" charset="0"/>
            </a:endParaRPr>
          </a:p>
          <a:p>
            <a:r>
              <a:rPr lang="en-US" sz="44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Clients in Parenting Class 	103</a:t>
            </a:r>
          </a:p>
          <a:p>
            <a:r>
              <a:rPr lang="en-US" sz="44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Material Support Visits  		2011</a:t>
            </a:r>
          </a:p>
          <a:p>
            <a:r>
              <a:rPr lang="en-US" sz="44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__________________________________</a:t>
            </a:r>
          </a:p>
          <a:p>
            <a:r>
              <a:rPr lang="en-US" sz="4000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100% of Abortion Minded and </a:t>
            </a:r>
          </a:p>
          <a:p>
            <a:r>
              <a:rPr lang="en-US" sz="4000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Abortion Vulnerable Clients Chose Life!	</a:t>
            </a:r>
            <a:endParaRPr lang="en-US" sz="4000" dirty="0">
              <a:solidFill>
                <a:schemeClr val="bg1">
                  <a:lumMod val="50000"/>
                </a:schemeClr>
              </a:solidFill>
              <a:latin typeface="Roboto Condensed" pitchFamily="2" charset="0"/>
              <a:ea typeface="Roboto Condensed" pitchFamily="2" charset="0"/>
              <a:cs typeface="Tahoma" panose="020B0604030504040204" pitchFamily="34" charset="0"/>
            </a:endParaRPr>
          </a:p>
          <a:p>
            <a:endParaRPr lang="en-US" sz="4400" b="1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2100" y="320581"/>
            <a:ext cx="96991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>
                    <a:lumMod val="50000"/>
                  </a:schemeClr>
                </a:solidFill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MINISTRY RESULTS from 2018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813" y="705301"/>
            <a:ext cx="2834087" cy="273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276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7000" y="1311252"/>
            <a:ext cx="345938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Income</a:t>
            </a:r>
            <a:endParaRPr lang="en-US" sz="5400" b="1" dirty="0">
              <a:latin typeface="Roboto Slab" pitchFamily="2" charset="0"/>
              <a:ea typeface="Roboto Slab" pitchFamily="2" charset="0"/>
              <a:cs typeface="Tahoma" panose="020B0604030504040204" pitchFamily="34" charset="0"/>
            </a:endParaRP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Baby Bottles</a:t>
            </a: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Churches            </a:t>
            </a: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Gala</a:t>
            </a: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Hannah-Thon</a:t>
            </a: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Individual Gifts</a:t>
            </a: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Monthly Donors </a:t>
            </a: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Walk for Life</a:t>
            </a: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Individual Gifts</a:t>
            </a:r>
          </a:p>
          <a:p>
            <a:r>
              <a:rPr lang="en-US" sz="4000" dirty="0"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Totals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02864" y="2024035"/>
            <a:ext cx="250099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$4,689</a:t>
            </a:r>
          </a:p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$59,297</a:t>
            </a:r>
          </a:p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$77,321</a:t>
            </a:r>
          </a:p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$36,125</a:t>
            </a:r>
          </a:p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$20,824</a:t>
            </a:r>
          </a:p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$88,608</a:t>
            </a:r>
          </a:p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$33,434</a:t>
            </a:r>
          </a:p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$20,824</a:t>
            </a:r>
          </a:p>
          <a:p>
            <a:pPr algn="r"/>
            <a:r>
              <a:rPr lang="en-US" sz="4000" dirty="0"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$320,298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24082" y="1311251"/>
            <a:ext cx="546861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Expenses</a:t>
            </a: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Advertising</a:t>
            </a: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Donation Processing Fees</a:t>
            </a: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Employee Benefits</a:t>
            </a: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Insurance</a:t>
            </a: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Occupancy</a:t>
            </a: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Payroll Expenses</a:t>
            </a: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Program &amp; Admin Expenses </a:t>
            </a:r>
          </a:p>
          <a:p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Staff Training </a:t>
            </a:r>
          </a:p>
          <a:p>
            <a:r>
              <a:rPr lang="en-US" sz="4000" b="1" dirty="0"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Totals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88979" y="923019"/>
            <a:ext cx="240302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r"/>
            <a:endParaRPr lang="en-US" sz="3200" b="1" dirty="0">
              <a:latin typeface="Roboto Condensed" pitchFamily="2" charset="0"/>
              <a:ea typeface="Roboto Condensed" pitchFamily="2" charset="0"/>
              <a:cs typeface="Tahoma" panose="020B0604030504040204" pitchFamily="34" charset="0"/>
            </a:endParaRPr>
          </a:p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$2,116</a:t>
            </a:r>
          </a:p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$427</a:t>
            </a:r>
          </a:p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$1,000</a:t>
            </a:r>
          </a:p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$10,080</a:t>
            </a:r>
          </a:p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$28,296</a:t>
            </a:r>
          </a:p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$163,538</a:t>
            </a:r>
          </a:p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$42,724</a:t>
            </a:r>
          </a:p>
          <a:p>
            <a:pPr algn="r"/>
            <a:r>
              <a:rPr lang="en-US" sz="32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$591</a:t>
            </a:r>
          </a:p>
          <a:p>
            <a:pPr algn="r"/>
            <a:r>
              <a:rPr lang="en-US" sz="3600" dirty="0"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$251,086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4400" dirty="0">
              <a:latin typeface="Roboto Slab" pitchFamily="2" charset="0"/>
              <a:ea typeface="Roboto Slab" pitchFamily="2" charset="0"/>
              <a:cs typeface="Tahoma" panose="020B0604030504040204" pitchFamily="34" charset="0"/>
            </a:endParaRPr>
          </a:p>
          <a:p>
            <a:pPr algn="r"/>
            <a:r>
              <a:rPr lang="en-US" sz="40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7000" y="421148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>
                    <a:lumMod val="50000"/>
                  </a:schemeClr>
                </a:solidFill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2018 Finances</a:t>
            </a:r>
          </a:p>
        </p:txBody>
      </p:sp>
    </p:spTree>
    <p:extLst>
      <p:ext uri="{BB962C8B-B14F-4D97-AF65-F5344CB8AC3E}">
        <p14:creationId xmlns:p14="http://schemas.microsoft.com/office/powerpoint/2010/main" val="3155855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352" y="4012992"/>
            <a:ext cx="3848398" cy="25655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03063" y="355202"/>
            <a:ext cx="104981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bg1">
                    <a:lumMod val="50000"/>
                  </a:schemeClr>
                </a:solidFill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Praising God for Answered Prayers 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949" y="1192501"/>
            <a:ext cx="1136080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Hannah House has received a much needed refurbishing including: 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Water damage repair of dining room wall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A new roof (to prevent future damage)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Repainting of the home’s interior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New HVAC unit installed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More functional dressers and                                                     nightstands in the bedrooms</a:t>
            </a:r>
            <a:endParaRPr lang="en-US" sz="3600" b="1" dirty="0">
              <a:solidFill>
                <a:schemeClr val="bg1"/>
              </a:solidFill>
              <a:latin typeface="Roboto Condensed" pitchFamily="2" charset="0"/>
              <a:ea typeface="Roboto Condensed" pitchFamily="2" charset="0"/>
              <a:cs typeface="Tahoma" panose="020B0604030504040204" pitchFamily="34" charset="0"/>
            </a:endParaRPr>
          </a:p>
          <a:p>
            <a:endParaRPr lang="en-US" sz="4400" b="1" dirty="0">
              <a:solidFill>
                <a:schemeClr val="bg1"/>
              </a:solidFill>
              <a:latin typeface="Roboto Condensed" pitchFamily="2" charset="0"/>
              <a:ea typeface="Roboto Condensed" pitchFamily="2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55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3" y="223354"/>
            <a:ext cx="90786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>
                    <a:lumMod val="50000"/>
                  </a:schemeClr>
                </a:solidFill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OUR CURRENT CHALLENGES AND MORE URGENT NEEDS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9268" y="1774799"/>
            <a:ext cx="112515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 Condensed" pitchFamily="2" charset="0"/>
                <a:ea typeface="Roboto Condensed" pitchFamily="2" charset="0"/>
              </a:rPr>
              <a:t>We are ready to reopen Hannah House, as soon as we can hire an overnight/live-in residential assistant and evening/weekend residential assistants. Leadership staff have been hired. </a:t>
            </a: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 Condensed" pitchFamily="2" charset="0"/>
                <a:ea typeface="Roboto Condensed" pitchFamily="2" charset="0"/>
              </a:rPr>
              <a:t>In the Summer, we have fewer volunteers and interns. Client Care, Hannah House, Fundraising, and Administrative help is needed. </a:t>
            </a: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 Condensed" pitchFamily="2" charset="0"/>
                <a:ea typeface="Roboto Condensed" pitchFamily="2" charset="0"/>
              </a:rPr>
              <a:t>We continue to need more larger-sized diapers, Pull-Ups, and unscented wipes. </a:t>
            </a:r>
          </a:p>
          <a:p>
            <a:pPr lvl="2"/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Roboto Condensed" pitchFamily="2" charset="0"/>
              <a:ea typeface="Roboto Condensed" pitchFamily="2" charset="0"/>
            </a:endParaRPr>
          </a:p>
          <a:p>
            <a:pPr marL="1371600" lvl="2" indent="-457200"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Roboto Condensed" pitchFamily="2" charset="0"/>
              <a:ea typeface="Roboto Condensed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855" y="4286250"/>
            <a:ext cx="3850290" cy="234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41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" y="3572330"/>
            <a:ext cx="1219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Aileron Bold" panose="00000800000000000000" pitchFamily="50" charset="0"/>
                <a:ea typeface="Roboto Condensed" pitchFamily="2" charset="0"/>
                <a:cs typeface="Tahoma" panose="020B0604030504040204" pitchFamily="34" charset="0"/>
              </a:rPr>
              <a:t>For more information on our programs or to volunteer, please visit hannahcenter.org, call 812-334-0104, or </a:t>
            </a:r>
            <a:r>
              <a:rPr lang="en-US" sz="4000" b="1" dirty="0">
                <a:solidFill>
                  <a:schemeClr val="bg1"/>
                </a:solidFill>
                <a:latin typeface="Aileron Bold" panose="00000800000000000000" pitchFamily="50" charset="0"/>
                <a:ea typeface="Roboto Condensed" pitchFamily="2" charset="0"/>
                <a:cs typeface="Tahoma" panose="020B0604030504040204" pitchFamily="34" charset="0"/>
              </a:rPr>
              <a:t>email </a:t>
            </a:r>
            <a:r>
              <a:rPr lang="en-US" sz="4000" b="1" dirty="0">
                <a:solidFill>
                  <a:schemeClr val="bg1"/>
                </a:solidFill>
                <a:latin typeface="Aileron Bold" panose="00000800000000000000" pitchFamily="50" charset="0"/>
                <a:ea typeface="Roboto Condensed" pitchFamily="2" charset="0"/>
                <a:cs typeface="Tahom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info@hannahcenter.org</a:t>
            </a:r>
            <a:r>
              <a:rPr lang="en-US" sz="4000" b="1" dirty="0">
                <a:solidFill>
                  <a:schemeClr val="bg1"/>
                </a:solidFill>
                <a:latin typeface="Aileron Bold" panose="00000800000000000000" pitchFamily="50" charset="0"/>
                <a:ea typeface="Roboto Condensed" pitchFamily="2" charset="0"/>
                <a:cs typeface="Tahoma" panose="020B0604030504040204" pitchFamily="34" charset="0"/>
              </a:rPr>
              <a:t> to </a:t>
            </a: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Aileron Bold" panose="00000800000000000000" pitchFamily="50" charset="0"/>
                <a:ea typeface="Roboto Condensed" pitchFamily="2" charset="0"/>
                <a:cs typeface="Tahoma" panose="020B0604030504040204" pitchFamily="34" charset="0"/>
              </a:rPr>
              <a:t>schedule a tour of the ministry.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842" y="260747"/>
            <a:ext cx="3498313" cy="349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40895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5176</TotalTime>
  <Words>246</Words>
  <Application>Microsoft Macintosh PowerPoint</Application>
  <PresentationFormat>Widescreen</PresentationFormat>
  <Paragraphs>67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Aileron Bold</vt:lpstr>
      <vt:lpstr>Arial</vt:lpstr>
      <vt:lpstr>Calibri</vt:lpstr>
      <vt:lpstr>Gill Sans MT</vt:lpstr>
      <vt:lpstr>Roboto Condensed</vt:lpstr>
      <vt:lpstr>Roboto Medium</vt:lpstr>
      <vt:lpstr>Roboto Slab</vt:lpstr>
      <vt:lpstr>Tahoma</vt:lpstr>
      <vt:lpstr>Wingdings</vt:lpstr>
      <vt:lpstr>Parcel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Tomson</dc:creator>
  <cp:lastModifiedBy>Katherine Lampke</cp:lastModifiedBy>
  <cp:revision>72</cp:revision>
  <dcterms:created xsi:type="dcterms:W3CDTF">2017-05-18T14:37:22Z</dcterms:created>
  <dcterms:modified xsi:type="dcterms:W3CDTF">2019-05-29T20:23:11Z</dcterms:modified>
</cp:coreProperties>
</file>