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9"/>
  </p:notesMasterIdLst>
  <p:sldIdLst>
    <p:sldId id="272" r:id="rId2"/>
    <p:sldId id="257" r:id="rId3"/>
    <p:sldId id="269" r:id="rId4"/>
    <p:sldId id="258" r:id="rId5"/>
    <p:sldId id="261" r:id="rId6"/>
    <p:sldId id="270" r:id="rId7"/>
    <p:sldId id="27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3E0"/>
    <a:srgbClr val="78D2DE"/>
    <a:srgbClr val="86DBE4"/>
    <a:srgbClr val="99D1C2"/>
    <a:srgbClr val="DDE6E8"/>
    <a:srgbClr val="F9D0C0"/>
    <a:srgbClr val="F9BCA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3" autoAdjust="0"/>
    <p:restoredTop sz="85117" autoAdjust="0"/>
  </p:normalViewPr>
  <p:slideViewPr>
    <p:cSldViewPr snapToGrid="0">
      <p:cViewPr varScale="1">
        <p:scale>
          <a:sx n="94" d="100"/>
          <a:sy n="94" d="100"/>
        </p:scale>
        <p:origin x="11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17ABD-B42D-4D7D-B2A4-94CFE932D25E}" type="datetimeFigureOut">
              <a:rPr lang="en-US" smtClean="0"/>
              <a:t>2/16/22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C11F0-ACA7-4B2B-AD02-B4582CE3D0D1}" type="slidenum">
              <a:rPr lang="en-US" smtClean="0"/>
              <a:t>‹#›</a:t>
            </a:fld>
            <a:endParaRPr lang="en-US"/>
          </a:p>
        </p:txBody>
      </p:sp>
    </p:spTree>
    <p:extLst>
      <p:ext uri="{BB962C8B-B14F-4D97-AF65-F5344CB8AC3E}">
        <p14:creationId xmlns:p14="http://schemas.microsoft.com/office/powerpoint/2010/main" val="3546453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C11F0-ACA7-4B2B-AD02-B4582CE3D0D1}" type="slidenum">
              <a:rPr lang="en-US" smtClean="0"/>
              <a:t>1</a:t>
            </a:fld>
            <a:endParaRPr lang="en-US"/>
          </a:p>
        </p:txBody>
      </p:sp>
    </p:spTree>
    <p:extLst>
      <p:ext uri="{BB962C8B-B14F-4D97-AF65-F5344CB8AC3E}">
        <p14:creationId xmlns:p14="http://schemas.microsoft.com/office/powerpoint/2010/main" val="35037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C11F0-ACA7-4B2B-AD02-B4582CE3D0D1}" type="slidenum">
              <a:rPr lang="en-US" smtClean="0"/>
              <a:t>3</a:t>
            </a:fld>
            <a:endParaRPr lang="en-US"/>
          </a:p>
        </p:txBody>
      </p:sp>
    </p:spTree>
    <p:extLst>
      <p:ext uri="{BB962C8B-B14F-4D97-AF65-F5344CB8AC3E}">
        <p14:creationId xmlns:p14="http://schemas.microsoft.com/office/powerpoint/2010/main" val="236047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F7CDDFC-D81E-4DC1-9CF8-F44E76B125F4}" type="datetimeFigureOut">
              <a:rPr lang="en-US" smtClean="0"/>
              <a:t>2/16/22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33454561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CDDFC-D81E-4DC1-9CF8-F44E76B125F4}"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2656403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CDDFC-D81E-4DC1-9CF8-F44E76B125F4}"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193365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7CDDFC-D81E-4DC1-9CF8-F44E76B125F4}" type="datetimeFigureOut">
              <a:rPr lang="en-US" smtClean="0"/>
              <a:t>2/16/22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298188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F7CDDFC-D81E-4DC1-9CF8-F44E76B125F4}" type="datetimeFigureOut">
              <a:rPr lang="en-US" smtClean="0"/>
              <a:t>2/16/22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25673740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F7CDDFC-D81E-4DC1-9CF8-F44E76B125F4}" type="datetimeFigureOut">
              <a:rPr lang="en-US" smtClean="0"/>
              <a:t>2/16/22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2778956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F7CDDFC-D81E-4DC1-9CF8-F44E76B125F4}" type="datetimeFigureOut">
              <a:rPr lang="en-US" smtClean="0"/>
              <a:t>2/16/22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19552-CAD0-400D-ACA8-D0E30E8D4F03}"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7286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7CDDFC-D81E-4DC1-9CF8-F44E76B125F4}" type="datetimeFigureOut">
              <a:rPr lang="en-US" smtClean="0"/>
              <a:t>2/16/22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953534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CDDFC-D81E-4DC1-9CF8-F44E76B125F4}" type="datetimeFigureOut">
              <a:rPr lang="en-US" smtClean="0"/>
              <a:t>2/16/22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25809433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F7CDDFC-D81E-4DC1-9CF8-F44E76B125F4}" type="datetimeFigureOut">
              <a:rPr lang="en-US" smtClean="0"/>
              <a:t>2/16/22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388848137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F7CDDFC-D81E-4DC1-9CF8-F44E76B125F4}" type="datetimeFigureOut">
              <a:rPr lang="en-US" smtClean="0"/>
              <a:t>2/16/22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31F19552-CAD0-400D-ACA8-D0E30E8D4F03}" type="slidenum">
              <a:rPr lang="en-US" smtClean="0"/>
              <a:t>‹#›</a:t>
            </a:fld>
            <a:endParaRPr lang="en-US"/>
          </a:p>
        </p:txBody>
      </p:sp>
    </p:spTree>
    <p:extLst>
      <p:ext uri="{BB962C8B-B14F-4D97-AF65-F5344CB8AC3E}">
        <p14:creationId xmlns:p14="http://schemas.microsoft.com/office/powerpoint/2010/main" val="3016056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F7CDDFC-D81E-4DC1-9CF8-F44E76B125F4}" type="datetimeFigureOut">
              <a:rPr lang="en-US" smtClean="0"/>
              <a:t>2/16/22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1F19552-CAD0-400D-ACA8-D0E30E8D4F03}" type="slidenum">
              <a:rPr lang="en-US" smtClean="0"/>
              <a:t>‹#›</a:t>
            </a:fld>
            <a:endParaRPr lang="en-US"/>
          </a:p>
        </p:txBody>
      </p:sp>
    </p:spTree>
    <p:extLst>
      <p:ext uri="{BB962C8B-B14F-4D97-AF65-F5344CB8AC3E}">
        <p14:creationId xmlns:p14="http://schemas.microsoft.com/office/powerpoint/2010/main" val="2384344173"/>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fo@hannahcenter.or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5E3E0"/>
        </a:solidFill>
        <a:effectLst/>
      </p:bgPr>
    </p:bg>
    <p:spTree>
      <p:nvGrpSpPr>
        <p:cNvPr id="1" name=""/>
        <p:cNvGrpSpPr/>
        <p:nvPr/>
      </p:nvGrpSpPr>
      <p:grpSpPr>
        <a:xfrm>
          <a:off x="0" y="0"/>
          <a:ext cx="0" cy="0"/>
          <a:chOff x="0" y="0"/>
          <a:chExt cx="0" cy="0"/>
        </a:xfrm>
      </p:grpSpPr>
      <p:pic>
        <p:nvPicPr>
          <p:cNvPr id="9" name="Picture 8" descr="A baby lying on a bed&#10;&#10;Description automatically generated">
            <a:extLst>
              <a:ext uri="{FF2B5EF4-FFF2-40B4-BE49-F238E27FC236}">
                <a16:creationId xmlns:a16="http://schemas.microsoft.com/office/drawing/2014/main" id="{F9E9EFA3-DB66-284D-A73E-5CFF29E66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115"/>
            <a:ext cx="12228394" cy="5727239"/>
          </a:xfrm>
          <a:prstGeom prst="rect">
            <a:avLst/>
          </a:prstGeom>
        </p:spPr>
      </p:pic>
      <p:sp>
        <p:nvSpPr>
          <p:cNvPr id="2" name="Title 1">
            <a:extLst>
              <a:ext uri="{FF2B5EF4-FFF2-40B4-BE49-F238E27FC236}">
                <a16:creationId xmlns:a16="http://schemas.microsoft.com/office/drawing/2014/main" id="{A793D1C0-DDAD-B44F-9E24-BEA33A6A643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solidFill>
                  <a:schemeClr val="tx1">
                    <a:lumMod val="85000"/>
                    <a:lumOff val="15000"/>
                  </a:schemeClr>
                </a:solidFill>
                <a:ea typeface="Roboto Slab" pitchFamily="2" charset="0"/>
              </a:rPr>
              <a:t>2019</a:t>
            </a:r>
            <a:br>
              <a:rPr lang="en-US" sz="3800" dirty="0">
                <a:solidFill>
                  <a:schemeClr val="tx1">
                    <a:lumMod val="85000"/>
                    <a:lumOff val="15000"/>
                  </a:schemeClr>
                </a:solidFill>
                <a:ea typeface="Roboto Slab" pitchFamily="2" charset="0"/>
              </a:rPr>
            </a:br>
            <a:r>
              <a:rPr lang="en-US" sz="3800" dirty="0">
                <a:solidFill>
                  <a:schemeClr val="tx2">
                    <a:lumMod val="75000"/>
                  </a:schemeClr>
                </a:solidFill>
                <a:ea typeface="Roboto Slab" pitchFamily="2" charset="0"/>
              </a:rPr>
              <a:t>Annual</a:t>
            </a:r>
            <a:r>
              <a:rPr lang="en-US" sz="3800" dirty="0">
                <a:solidFill>
                  <a:schemeClr val="tx1">
                    <a:lumMod val="85000"/>
                    <a:lumOff val="15000"/>
                  </a:schemeClr>
                </a:solidFill>
                <a:ea typeface="Roboto Slab" pitchFamily="2" charset="0"/>
              </a:rPr>
              <a:t> report</a:t>
            </a:r>
          </a:p>
        </p:txBody>
      </p:sp>
      <p:sp>
        <p:nvSpPr>
          <p:cNvPr id="3" name="TextBox 2">
            <a:extLst>
              <a:ext uri="{FF2B5EF4-FFF2-40B4-BE49-F238E27FC236}">
                <a16:creationId xmlns:a16="http://schemas.microsoft.com/office/drawing/2014/main" id="{500FE10F-E870-204E-9A29-CEF7BA5214EA}"/>
              </a:ext>
            </a:extLst>
          </p:cNvPr>
          <p:cNvSpPr txBox="1"/>
          <p:nvPr/>
        </p:nvSpPr>
        <p:spPr>
          <a:xfrm>
            <a:off x="1600200" y="5530873"/>
            <a:ext cx="8991600" cy="954107"/>
          </a:xfrm>
          <a:prstGeom prst="rect">
            <a:avLst/>
          </a:prstGeom>
          <a:noFill/>
        </p:spPr>
        <p:txBody>
          <a:bodyPr wrap="square" rtlCol="0">
            <a:spAutoFit/>
          </a:bodyPr>
          <a:lstStyle/>
          <a:p>
            <a:pPr algn="ctr"/>
            <a:r>
              <a:rPr lang="en-US" sz="2800" b="1" dirty="0">
                <a:solidFill>
                  <a:schemeClr val="bg1"/>
                </a:solidFill>
                <a:latin typeface="+mj-lt"/>
                <a:ea typeface="Baskerville" panose="02020502070401020303" pitchFamily="18" charset="0"/>
              </a:rPr>
              <a:t>Hannah Center and </a:t>
            </a:r>
          </a:p>
          <a:p>
            <a:pPr algn="ctr"/>
            <a:r>
              <a:rPr lang="en-US" sz="2800" b="1" dirty="0">
                <a:solidFill>
                  <a:schemeClr val="bg1"/>
                </a:solidFill>
                <a:latin typeface="+mj-lt"/>
                <a:ea typeface="Baskerville" panose="02020502070401020303" pitchFamily="18" charset="0"/>
              </a:rPr>
              <a:t>Hannah House Maternity Home</a:t>
            </a:r>
          </a:p>
        </p:txBody>
      </p:sp>
    </p:spTree>
    <p:extLst>
      <p:ext uri="{BB962C8B-B14F-4D97-AF65-F5344CB8AC3E}">
        <p14:creationId xmlns:p14="http://schemas.microsoft.com/office/powerpoint/2010/main" val="14381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E3E0"/>
        </a:solidFill>
        <a:effectLst/>
      </p:bgPr>
    </p:bg>
    <p:spTree>
      <p:nvGrpSpPr>
        <p:cNvPr id="1" name=""/>
        <p:cNvGrpSpPr/>
        <p:nvPr/>
      </p:nvGrpSpPr>
      <p:grpSpPr>
        <a:xfrm>
          <a:off x="0" y="0"/>
          <a:ext cx="0" cy="0"/>
          <a:chOff x="0" y="0"/>
          <a:chExt cx="0" cy="0"/>
        </a:xfrm>
      </p:grpSpPr>
      <p:sp>
        <p:nvSpPr>
          <p:cNvPr id="3" name="TextBox 2"/>
          <p:cNvSpPr txBox="1"/>
          <p:nvPr/>
        </p:nvSpPr>
        <p:spPr>
          <a:xfrm>
            <a:off x="292100" y="1344399"/>
            <a:ext cx="11609614" cy="5324535"/>
          </a:xfrm>
          <a:prstGeom prst="rect">
            <a:avLst/>
          </a:prstGeom>
          <a:noFill/>
          <a:ln>
            <a:noFill/>
          </a:ln>
        </p:spPr>
        <p:txBody>
          <a:bodyPr wrap="square" rtlCol="0">
            <a:spAutoFit/>
          </a:bodyPr>
          <a:lstStyle/>
          <a:p>
            <a:r>
              <a:rPr lang="en-US" sz="4400" b="1" dirty="0">
                <a:latin typeface="Roboto Condensed" pitchFamily="2" charset="0"/>
                <a:ea typeface="Roboto Condensed" pitchFamily="2" charset="0"/>
                <a:cs typeface="Tahoma" panose="020B0604030504040204" pitchFamily="34" charset="0"/>
              </a:rPr>
              <a:t>New Client Intakes						187</a:t>
            </a:r>
            <a:endParaRPr lang="en-US" sz="4400" b="1" dirty="0">
              <a:solidFill>
                <a:schemeClr val="bg1">
                  <a:lumMod val="50000"/>
                </a:schemeClr>
              </a:solidFill>
              <a:latin typeface="Roboto Condensed" pitchFamily="2" charset="0"/>
              <a:ea typeface="Roboto Condensed" pitchFamily="2" charset="0"/>
              <a:cs typeface="Tahoma" panose="020B0604030504040204" pitchFamily="34" charset="0"/>
            </a:endParaRPr>
          </a:p>
          <a:p>
            <a:r>
              <a:rPr lang="en-US" sz="4400" b="1" dirty="0">
                <a:latin typeface="Roboto Condensed" pitchFamily="2" charset="0"/>
                <a:ea typeface="Roboto Condensed" pitchFamily="2" charset="0"/>
                <a:cs typeface="Tahoma" panose="020B0604030504040204" pitchFamily="34" charset="0"/>
              </a:rPr>
              <a:t>Children’s Place Visits  			   989</a:t>
            </a:r>
          </a:p>
          <a:p>
            <a:r>
              <a:rPr lang="en-US" sz="4400" b="1" dirty="0">
                <a:latin typeface="Roboto Condensed" pitchFamily="2" charset="0"/>
                <a:ea typeface="Roboto Condensed" pitchFamily="2" charset="0"/>
                <a:cs typeface="Tahoma" panose="020B0604030504040204" pitchFamily="34" charset="0"/>
              </a:rPr>
              <a:t>Parenting Classes  					   84</a:t>
            </a:r>
            <a:endParaRPr lang="en-US" sz="4400" b="1" dirty="0">
              <a:solidFill>
                <a:schemeClr val="bg1">
                  <a:lumMod val="50000"/>
                </a:schemeClr>
              </a:solidFill>
              <a:latin typeface="Roboto Condensed" pitchFamily="2" charset="0"/>
              <a:ea typeface="Roboto Condensed" pitchFamily="2" charset="0"/>
              <a:cs typeface="Tahoma" panose="020B0604030504040204" pitchFamily="34" charset="0"/>
            </a:endParaRPr>
          </a:p>
          <a:p>
            <a:r>
              <a:rPr lang="en-US" sz="4400" b="1" dirty="0">
                <a:latin typeface="Roboto Condensed" pitchFamily="2" charset="0"/>
                <a:ea typeface="Roboto Condensed" pitchFamily="2" charset="0"/>
                <a:cs typeface="Tahoma" panose="020B0604030504040204" pitchFamily="34" charset="0"/>
              </a:rPr>
              <a:t>Material Support Visits  			3082</a:t>
            </a:r>
          </a:p>
          <a:p>
            <a:r>
              <a:rPr lang="en-US" sz="4000" b="1" dirty="0">
                <a:latin typeface="Roboto Condensed" pitchFamily="2" charset="0"/>
                <a:ea typeface="Roboto Condensed" pitchFamily="2" charset="0"/>
                <a:cs typeface="Tahoma" panose="020B0604030504040204" pitchFamily="34" charset="0"/>
              </a:rPr>
              <a:t>__________________________________</a:t>
            </a:r>
            <a:endParaRPr lang="en-US" sz="4400" b="1" dirty="0">
              <a:latin typeface="Roboto Condensed" pitchFamily="2" charset="0"/>
              <a:ea typeface="Roboto Condensed" pitchFamily="2" charset="0"/>
              <a:cs typeface="Tahoma" panose="020B0604030504040204" pitchFamily="34" charset="0"/>
            </a:endParaRPr>
          </a:p>
          <a:p>
            <a:r>
              <a:rPr lang="en-US" sz="4000" dirty="0">
                <a:latin typeface="Roboto Condensed" pitchFamily="2" charset="0"/>
                <a:ea typeface="Roboto Condensed" pitchFamily="2" charset="0"/>
                <a:cs typeface="Tahoma" panose="020B0604030504040204" pitchFamily="34" charset="0"/>
              </a:rPr>
              <a:t>100% of Abortion Minded and </a:t>
            </a:r>
          </a:p>
          <a:p>
            <a:r>
              <a:rPr lang="en-US" sz="4000" dirty="0">
                <a:latin typeface="Roboto Condensed" pitchFamily="2" charset="0"/>
                <a:ea typeface="Roboto Condensed" pitchFamily="2" charset="0"/>
                <a:cs typeface="Tahoma" panose="020B0604030504040204" pitchFamily="34" charset="0"/>
              </a:rPr>
              <a:t>Abortion Vulnerable Clients Chose Life!	</a:t>
            </a:r>
            <a:endParaRPr lang="en-US" sz="4000" dirty="0">
              <a:solidFill>
                <a:schemeClr val="bg1">
                  <a:lumMod val="50000"/>
                </a:schemeClr>
              </a:solidFill>
              <a:latin typeface="Roboto Condensed" pitchFamily="2" charset="0"/>
              <a:ea typeface="Roboto Condensed" pitchFamily="2" charset="0"/>
              <a:cs typeface="Tahoma" panose="020B0604030504040204" pitchFamily="34" charset="0"/>
            </a:endParaRPr>
          </a:p>
          <a:p>
            <a:endParaRPr lang="en-US" sz="4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92100" y="320581"/>
            <a:ext cx="9699171" cy="769441"/>
          </a:xfrm>
          <a:prstGeom prst="rect">
            <a:avLst/>
          </a:prstGeom>
          <a:noFill/>
        </p:spPr>
        <p:txBody>
          <a:bodyPr wrap="square" rtlCol="0">
            <a:spAutoFit/>
          </a:bodyPr>
          <a:lstStyle/>
          <a:p>
            <a:r>
              <a:rPr lang="en-US" sz="4400" dirty="0">
                <a:solidFill>
                  <a:schemeClr val="bg2">
                    <a:lumMod val="75000"/>
                  </a:schemeClr>
                </a:solidFill>
                <a:latin typeface="Roboto Condensed"/>
                <a:ea typeface="Roboto Slab" pitchFamily="2" charset="0"/>
                <a:cs typeface="Gill Sans" panose="020B0502020104020203" pitchFamily="34" charset="-79"/>
              </a:rPr>
              <a:t>MINISTRY RESULTS from 2019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5813" y="705301"/>
            <a:ext cx="2834087" cy="2737789"/>
          </a:xfrm>
          <a:prstGeom prst="rect">
            <a:avLst/>
          </a:prstGeom>
        </p:spPr>
      </p:pic>
    </p:spTree>
    <p:extLst>
      <p:ext uri="{BB962C8B-B14F-4D97-AF65-F5344CB8AC3E}">
        <p14:creationId xmlns:p14="http://schemas.microsoft.com/office/powerpoint/2010/main" val="4243276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5E3E0"/>
        </a:solidFill>
        <a:effectLst/>
      </p:bgPr>
    </p:bg>
    <p:spTree>
      <p:nvGrpSpPr>
        <p:cNvPr id="1" name=""/>
        <p:cNvGrpSpPr/>
        <p:nvPr/>
      </p:nvGrpSpPr>
      <p:grpSpPr>
        <a:xfrm>
          <a:off x="0" y="0"/>
          <a:ext cx="0" cy="0"/>
          <a:chOff x="0" y="0"/>
          <a:chExt cx="0" cy="0"/>
        </a:xfrm>
      </p:grpSpPr>
      <p:sp>
        <p:nvSpPr>
          <p:cNvPr id="8" name="TextBox 7"/>
          <p:cNvSpPr txBox="1"/>
          <p:nvPr/>
        </p:nvSpPr>
        <p:spPr>
          <a:xfrm>
            <a:off x="127000" y="1311252"/>
            <a:ext cx="3459389" cy="3416320"/>
          </a:xfrm>
          <a:prstGeom prst="rect">
            <a:avLst/>
          </a:prstGeom>
          <a:noFill/>
        </p:spPr>
        <p:txBody>
          <a:bodyPr wrap="square" rtlCol="0">
            <a:spAutoFit/>
          </a:bodyPr>
          <a:lstStyle/>
          <a:p>
            <a:r>
              <a:rPr lang="en-US" sz="2400" b="1" dirty="0">
                <a:solidFill>
                  <a:schemeClr val="bg2"/>
                </a:solidFill>
                <a:latin typeface="Roboto Slab" pitchFamily="2" charset="0"/>
                <a:ea typeface="Roboto Slab" pitchFamily="2" charset="0"/>
                <a:cs typeface="Tahoma" panose="020B0604030504040204" pitchFamily="34" charset="0"/>
              </a:rPr>
              <a:t>Income</a:t>
            </a:r>
          </a:p>
          <a:p>
            <a:r>
              <a:rPr lang="en-US" sz="2400" b="1" dirty="0">
                <a:latin typeface="Roboto Condensed" pitchFamily="2" charset="0"/>
                <a:ea typeface="Roboto Condensed" pitchFamily="2" charset="0"/>
                <a:cs typeface="Tahoma" panose="020B0604030504040204" pitchFamily="34" charset="0"/>
              </a:rPr>
              <a:t>Baby Bottles</a:t>
            </a:r>
          </a:p>
          <a:p>
            <a:r>
              <a:rPr lang="en-US" sz="2400" b="1" dirty="0">
                <a:latin typeface="Roboto Condensed" pitchFamily="2" charset="0"/>
                <a:ea typeface="Roboto Condensed" pitchFamily="2" charset="0"/>
                <a:cs typeface="Tahoma" panose="020B0604030504040204" pitchFamily="34" charset="0"/>
              </a:rPr>
              <a:t>Businesses</a:t>
            </a:r>
          </a:p>
          <a:p>
            <a:r>
              <a:rPr lang="en-US" sz="2400" b="1" dirty="0">
                <a:latin typeface="Roboto Condensed" pitchFamily="2" charset="0"/>
                <a:ea typeface="Roboto Condensed" pitchFamily="2" charset="0"/>
                <a:cs typeface="Tahoma" panose="020B0604030504040204" pitchFamily="34" charset="0"/>
              </a:rPr>
              <a:t>Churches            </a:t>
            </a:r>
          </a:p>
          <a:p>
            <a:r>
              <a:rPr lang="en-US" sz="2400" b="1" dirty="0">
                <a:latin typeface="Roboto Condensed" pitchFamily="2" charset="0"/>
                <a:ea typeface="Roboto Condensed" pitchFamily="2" charset="0"/>
                <a:cs typeface="Tahoma" panose="020B0604030504040204" pitchFamily="34" charset="0"/>
              </a:rPr>
              <a:t>Gala</a:t>
            </a:r>
          </a:p>
          <a:p>
            <a:r>
              <a:rPr lang="en-US" sz="2400" b="1" dirty="0">
                <a:latin typeface="Roboto Condensed" pitchFamily="2" charset="0"/>
                <a:ea typeface="Roboto Condensed" pitchFamily="2" charset="0"/>
                <a:cs typeface="Tahoma" panose="020B0604030504040204" pitchFamily="34" charset="0"/>
              </a:rPr>
              <a:t>Hannah-Thon</a:t>
            </a:r>
          </a:p>
          <a:p>
            <a:r>
              <a:rPr lang="en-US" sz="2400" b="1" dirty="0">
                <a:latin typeface="Roboto Condensed" pitchFamily="2" charset="0"/>
                <a:ea typeface="Roboto Condensed" pitchFamily="2" charset="0"/>
                <a:cs typeface="Tahoma" panose="020B0604030504040204" pitchFamily="34" charset="0"/>
              </a:rPr>
              <a:t>Walk for Life</a:t>
            </a:r>
          </a:p>
          <a:p>
            <a:r>
              <a:rPr lang="en-US" sz="2400" b="1" dirty="0">
                <a:latin typeface="Roboto Condensed" pitchFamily="2" charset="0"/>
                <a:ea typeface="Roboto Condensed" pitchFamily="2" charset="0"/>
                <a:cs typeface="Tahoma" panose="020B0604030504040204" pitchFamily="34" charset="0"/>
              </a:rPr>
              <a:t>Individual Gifts</a:t>
            </a:r>
          </a:p>
          <a:p>
            <a:r>
              <a:rPr lang="en-US" sz="2400" b="1" dirty="0">
                <a:latin typeface="Roboto Slab" pitchFamily="2" charset="0"/>
                <a:ea typeface="Roboto Slab" pitchFamily="2" charset="0"/>
                <a:cs typeface="Tahoma" panose="020B0604030504040204" pitchFamily="34" charset="0"/>
              </a:rPr>
              <a:t>Totals</a:t>
            </a:r>
          </a:p>
        </p:txBody>
      </p:sp>
      <p:sp>
        <p:nvSpPr>
          <p:cNvPr id="9" name="TextBox 8"/>
          <p:cNvSpPr txBox="1"/>
          <p:nvPr/>
        </p:nvSpPr>
        <p:spPr>
          <a:xfrm>
            <a:off x="2335892" y="1739691"/>
            <a:ext cx="2500994" cy="3046988"/>
          </a:xfrm>
          <a:prstGeom prst="rect">
            <a:avLst/>
          </a:prstGeom>
          <a:noFill/>
        </p:spPr>
        <p:txBody>
          <a:bodyPr wrap="square" rtlCol="0">
            <a:spAutoFit/>
          </a:bodyPr>
          <a:lstStyle/>
          <a:p>
            <a:pPr algn="r"/>
            <a:r>
              <a:rPr lang="en-US" sz="2400" b="1" dirty="0">
                <a:latin typeface="Roboto Condensed"/>
                <a:ea typeface="Roboto Condensed" pitchFamily="2" charset="0"/>
                <a:cs typeface="Tahoma" panose="020B0604030504040204" pitchFamily="34" charset="0"/>
              </a:rPr>
              <a:t>$9,494</a:t>
            </a:r>
          </a:p>
          <a:p>
            <a:pPr algn="r"/>
            <a:r>
              <a:rPr lang="en-US" sz="2400" b="1" dirty="0">
                <a:latin typeface="Roboto Condensed"/>
                <a:ea typeface="Roboto Condensed" pitchFamily="2" charset="0"/>
                <a:cs typeface="Tahoma" panose="020B0604030504040204" pitchFamily="34" charset="0"/>
              </a:rPr>
              <a:t>$57,046</a:t>
            </a:r>
          </a:p>
          <a:p>
            <a:pPr algn="r"/>
            <a:r>
              <a:rPr lang="en-US" sz="2400" b="1" dirty="0">
                <a:latin typeface="Roboto Condensed"/>
                <a:ea typeface="Roboto Condensed" pitchFamily="2" charset="0"/>
                <a:cs typeface="Tahoma" panose="020B0604030504040204" pitchFamily="34" charset="0"/>
              </a:rPr>
              <a:t>$40,347</a:t>
            </a:r>
          </a:p>
          <a:p>
            <a:pPr algn="r"/>
            <a:r>
              <a:rPr lang="en-US" sz="2400" b="1" dirty="0">
                <a:latin typeface="Roboto Condensed"/>
                <a:ea typeface="Roboto Condensed" pitchFamily="2" charset="0"/>
                <a:cs typeface="Tahoma" panose="020B0604030504040204" pitchFamily="34" charset="0"/>
              </a:rPr>
              <a:t>$59,423</a:t>
            </a:r>
          </a:p>
          <a:p>
            <a:pPr algn="r"/>
            <a:r>
              <a:rPr lang="en-US" sz="2400" b="1" dirty="0">
                <a:latin typeface="Roboto Condensed"/>
                <a:ea typeface="Roboto Condensed" pitchFamily="2" charset="0"/>
                <a:cs typeface="Tahoma" panose="020B0604030504040204" pitchFamily="34" charset="0"/>
              </a:rPr>
              <a:t>$44,936</a:t>
            </a:r>
          </a:p>
          <a:p>
            <a:pPr algn="r"/>
            <a:r>
              <a:rPr lang="en-US" sz="2400" b="1" dirty="0">
                <a:latin typeface="Roboto Condensed"/>
                <a:ea typeface="Roboto Condensed" pitchFamily="2" charset="0"/>
                <a:cs typeface="Tahoma" panose="020B0604030504040204" pitchFamily="34" charset="0"/>
              </a:rPr>
              <a:t>$32,211</a:t>
            </a:r>
          </a:p>
          <a:p>
            <a:pPr algn="r"/>
            <a:r>
              <a:rPr lang="en-US" sz="2400" b="1" dirty="0">
                <a:latin typeface="Roboto Condensed"/>
                <a:ea typeface="Roboto Condensed" pitchFamily="2" charset="0"/>
                <a:cs typeface="Tahoma" panose="020B0604030504040204" pitchFamily="34" charset="0"/>
              </a:rPr>
              <a:t>$68,754</a:t>
            </a:r>
          </a:p>
          <a:p>
            <a:pPr algn="r"/>
            <a:r>
              <a:rPr lang="en-US" sz="2400" b="1" dirty="0">
                <a:latin typeface="Roboto Condensed"/>
                <a:ea typeface="Roboto Slab" pitchFamily="2" charset="0"/>
                <a:cs typeface="Tahoma" panose="020B0604030504040204" pitchFamily="34" charset="0"/>
              </a:rPr>
              <a:t>$312,211 </a:t>
            </a:r>
          </a:p>
        </p:txBody>
      </p:sp>
      <p:sp>
        <p:nvSpPr>
          <p:cNvPr id="10" name="TextBox 9"/>
          <p:cNvSpPr txBox="1"/>
          <p:nvPr/>
        </p:nvSpPr>
        <p:spPr>
          <a:xfrm>
            <a:off x="5521870" y="1311252"/>
            <a:ext cx="5468619" cy="4154984"/>
          </a:xfrm>
          <a:prstGeom prst="rect">
            <a:avLst/>
          </a:prstGeom>
          <a:noFill/>
        </p:spPr>
        <p:txBody>
          <a:bodyPr wrap="square" rtlCol="0">
            <a:spAutoFit/>
          </a:bodyPr>
          <a:lstStyle/>
          <a:p>
            <a:r>
              <a:rPr lang="en-US" sz="2400" b="1" dirty="0">
                <a:solidFill>
                  <a:schemeClr val="bg1"/>
                </a:solidFill>
                <a:latin typeface="Roboto Slab" pitchFamily="2" charset="0"/>
                <a:ea typeface="Roboto Slab" pitchFamily="2" charset="0"/>
                <a:cs typeface="Tahoma" panose="020B0604030504040204" pitchFamily="34" charset="0"/>
              </a:rPr>
              <a:t>Expenses</a:t>
            </a:r>
          </a:p>
          <a:p>
            <a:r>
              <a:rPr lang="en-US" sz="2400" b="1" dirty="0">
                <a:latin typeface="Roboto Condensed" pitchFamily="2" charset="0"/>
                <a:ea typeface="Roboto Condensed" pitchFamily="2" charset="0"/>
                <a:cs typeface="Tahoma" panose="020B0604030504040204" pitchFamily="34" charset="0"/>
              </a:rPr>
              <a:t>Advertising</a:t>
            </a:r>
          </a:p>
          <a:p>
            <a:r>
              <a:rPr lang="en-US" sz="2400" b="1" dirty="0">
                <a:latin typeface="Roboto Condensed" pitchFamily="2" charset="0"/>
                <a:ea typeface="Roboto Condensed" pitchFamily="2" charset="0"/>
                <a:cs typeface="Tahoma" panose="020B0604030504040204" pitchFamily="34" charset="0"/>
              </a:rPr>
              <a:t>Designated Client Need</a:t>
            </a:r>
          </a:p>
          <a:p>
            <a:r>
              <a:rPr lang="en-US" sz="2400" b="1" dirty="0">
                <a:latin typeface="Roboto Condensed" pitchFamily="2" charset="0"/>
                <a:ea typeface="Roboto Condensed" pitchFamily="2" charset="0"/>
                <a:cs typeface="Tahoma" panose="020B0604030504040204" pitchFamily="34" charset="0"/>
              </a:rPr>
              <a:t>Donation Processing Fees</a:t>
            </a:r>
          </a:p>
          <a:p>
            <a:r>
              <a:rPr lang="en-US" sz="2400" b="1" dirty="0">
                <a:latin typeface="Roboto Condensed" pitchFamily="2" charset="0"/>
                <a:ea typeface="Roboto Condensed" pitchFamily="2" charset="0"/>
                <a:cs typeface="Tahoma" panose="020B0604030504040204" pitchFamily="34" charset="0"/>
              </a:rPr>
              <a:t>Insurance</a:t>
            </a:r>
          </a:p>
          <a:p>
            <a:r>
              <a:rPr lang="en-US" sz="2400" b="1" dirty="0">
                <a:latin typeface="Roboto Condensed" pitchFamily="2" charset="0"/>
                <a:ea typeface="Roboto Condensed" pitchFamily="2" charset="0"/>
                <a:cs typeface="Tahoma" panose="020B0604030504040204" pitchFamily="34" charset="0"/>
              </a:rPr>
              <a:t>Occupancy</a:t>
            </a:r>
          </a:p>
          <a:p>
            <a:r>
              <a:rPr lang="en-US" sz="2400" b="1" dirty="0">
                <a:latin typeface="Roboto Condensed" pitchFamily="2" charset="0"/>
                <a:ea typeface="Roboto Condensed" pitchFamily="2" charset="0"/>
                <a:cs typeface="Tahoma" panose="020B0604030504040204" pitchFamily="34" charset="0"/>
              </a:rPr>
              <a:t>Payroll</a:t>
            </a:r>
          </a:p>
          <a:p>
            <a:r>
              <a:rPr lang="en-US" sz="2400" b="1" dirty="0">
                <a:latin typeface="Roboto Condensed" pitchFamily="2" charset="0"/>
                <a:ea typeface="Roboto Condensed" pitchFamily="2" charset="0"/>
                <a:cs typeface="Tahoma" panose="020B0604030504040204" pitchFamily="34" charset="0"/>
              </a:rPr>
              <a:t>Program &amp; Admin Expenses</a:t>
            </a:r>
          </a:p>
          <a:p>
            <a:r>
              <a:rPr lang="en-US" sz="2400" b="1" dirty="0">
                <a:latin typeface="Roboto Condensed" pitchFamily="2" charset="0"/>
                <a:ea typeface="Roboto Condensed" pitchFamily="2" charset="0"/>
                <a:cs typeface="Tahoma" panose="020B0604030504040204" pitchFamily="34" charset="0"/>
              </a:rPr>
              <a:t>Technology </a:t>
            </a:r>
          </a:p>
          <a:p>
            <a:r>
              <a:rPr lang="en-US" sz="2400" b="1" dirty="0">
                <a:latin typeface="Roboto Condensed" pitchFamily="2" charset="0"/>
                <a:ea typeface="Roboto Condensed" pitchFamily="2" charset="0"/>
                <a:cs typeface="Tahoma" panose="020B0604030504040204" pitchFamily="34" charset="0"/>
              </a:rPr>
              <a:t>Travel &amp; Mileage</a:t>
            </a:r>
          </a:p>
          <a:p>
            <a:r>
              <a:rPr lang="en-US" sz="2400" b="1" dirty="0">
                <a:latin typeface="Roboto Slab" pitchFamily="2" charset="0"/>
                <a:ea typeface="Roboto Slab" pitchFamily="2" charset="0"/>
                <a:cs typeface="Tahoma" panose="020B0604030504040204" pitchFamily="34" charset="0"/>
              </a:rPr>
              <a:t>Totals</a:t>
            </a:r>
          </a:p>
        </p:txBody>
      </p:sp>
      <p:sp>
        <p:nvSpPr>
          <p:cNvPr id="11" name="TextBox 10"/>
          <p:cNvSpPr txBox="1"/>
          <p:nvPr/>
        </p:nvSpPr>
        <p:spPr>
          <a:xfrm>
            <a:off x="9788979" y="555157"/>
            <a:ext cx="2403021" cy="4893647"/>
          </a:xfrm>
          <a:prstGeom prst="rect">
            <a:avLst/>
          </a:prstGeom>
          <a:noFill/>
        </p:spPr>
        <p:txBody>
          <a:bodyPr wrap="square" rtlCol="0">
            <a:spAutoFit/>
          </a:bodyPr>
          <a:lstStyle/>
          <a:p>
            <a:pPr algn="r"/>
            <a:r>
              <a:rPr lang="en-US" sz="4000" b="1" dirty="0">
                <a:latin typeface="Roboto Slab"/>
                <a:ea typeface="Tahoma" panose="020B0604030504040204" pitchFamily="34" charset="0"/>
                <a:cs typeface="Tahoma" panose="020B0604030504040204" pitchFamily="34" charset="0"/>
              </a:rPr>
              <a:t> </a:t>
            </a:r>
          </a:p>
          <a:p>
            <a:pPr algn="r"/>
            <a:endParaRPr lang="en-US" sz="3200" b="1" dirty="0">
              <a:latin typeface="Roboto Slab"/>
              <a:ea typeface="Roboto Condensed" pitchFamily="2" charset="0"/>
              <a:cs typeface="Tahoma" panose="020B0604030504040204" pitchFamily="34" charset="0"/>
            </a:endParaRPr>
          </a:p>
          <a:p>
            <a:pPr algn="r"/>
            <a:r>
              <a:rPr lang="en-US" sz="2400" b="1" dirty="0">
                <a:latin typeface="Roboto Slab"/>
                <a:ea typeface="Roboto Condensed" pitchFamily="2" charset="0"/>
                <a:cs typeface="Tahoma" panose="020B0604030504040204" pitchFamily="34" charset="0"/>
              </a:rPr>
              <a:t>$1,998</a:t>
            </a:r>
          </a:p>
          <a:p>
            <a:pPr algn="r"/>
            <a:r>
              <a:rPr lang="en-US" sz="2400" b="1" dirty="0">
                <a:latin typeface="Roboto Slab"/>
                <a:ea typeface="Roboto Condensed" pitchFamily="2" charset="0"/>
                <a:cs typeface="Tahoma" panose="020B0604030504040204" pitchFamily="34" charset="0"/>
              </a:rPr>
              <a:t>$2,306</a:t>
            </a:r>
          </a:p>
          <a:p>
            <a:pPr algn="r"/>
            <a:r>
              <a:rPr lang="en-US" sz="2400" b="1" dirty="0">
                <a:latin typeface="Roboto Slab"/>
                <a:ea typeface="Roboto Condensed" pitchFamily="2" charset="0"/>
                <a:cs typeface="Tahoma" panose="020B0604030504040204" pitchFamily="34" charset="0"/>
              </a:rPr>
              <a:t>$899</a:t>
            </a:r>
          </a:p>
          <a:p>
            <a:pPr algn="r"/>
            <a:r>
              <a:rPr lang="en-US" sz="2400" b="1" dirty="0">
                <a:latin typeface="Roboto Slab"/>
                <a:ea typeface="Roboto Condensed" pitchFamily="2" charset="0"/>
                <a:cs typeface="Tahoma" panose="020B0604030504040204" pitchFamily="34" charset="0"/>
              </a:rPr>
              <a:t>$12,086</a:t>
            </a:r>
          </a:p>
          <a:p>
            <a:pPr algn="r"/>
            <a:r>
              <a:rPr lang="en-US" sz="2400" b="1" dirty="0">
                <a:latin typeface="Roboto Slab"/>
                <a:ea typeface="Roboto Condensed" pitchFamily="2" charset="0"/>
                <a:cs typeface="Tahoma" panose="020B0604030504040204" pitchFamily="34" charset="0"/>
              </a:rPr>
              <a:t>$43,321</a:t>
            </a:r>
          </a:p>
          <a:p>
            <a:pPr algn="r"/>
            <a:r>
              <a:rPr lang="en-US" sz="2400" b="1" dirty="0">
                <a:latin typeface="Roboto Slab"/>
                <a:ea typeface="Roboto Condensed" pitchFamily="2" charset="0"/>
                <a:cs typeface="Tahoma" panose="020B0604030504040204" pitchFamily="34" charset="0"/>
              </a:rPr>
              <a:t>$228,013</a:t>
            </a:r>
          </a:p>
          <a:p>
            <a:pPr algn="r"/>
            <a:r>
              <a:rPr lang="en-US" sz="2400" b="1" dirty="0">
                <a:latin typeface="Roboto Slab"/>
                <a:ea typeface="Roboto Condensed" pitchFamily="2" charset="0"/>
                <a:cs typeface="Tahoma" panose="020B0604030504040204" pitchFamily="34" charset="0"/>
              </a:rPr>
              <a:t>$47,512</a:t>
            </a:r>
          </a:p>
          <a:p>
            <a:pPr algn="r"/>
            <a:r>
              <a:rPr lang="en-US" sz="2400" b="1" dirty="0">
                <a:latin typeface="Roboto Slab"/>
                <a:ea typeface="Roboto Slab" pitchFamily="2" charset="0"/>
                <a:cs typeface="Tahoma" panose="020B0604030504040204" pitchFamily="34" charset="0"/>
              </a:rPr>
              <a:t>$2,063</a:t>
            </a:r>
          </a:p>
          <a:p>
            <a:pPr algn="r"/>
            <a:r>
              <a:rPr lang="en-US" sz="2400" b="1" dirty="0">
                <a:latin typeface="Roboto Slab"/>
                <a:ea typeface="Roboto Slab" pitchFamily="2" charset="0"/>
                <a:cs typeface="Tahoma" panose="020B0604030504040204" pitchFamily="34" charset="0"/>
              </a:rPr>
              <a:t>$1,276</a:t>
            </a:r>
          </a:p>
          <a:p>
            <a:pPr algn="r"/>
            <a:r>
              <a:rPr lang="en-US" sz="2400" b="1" dirty="0">
                <a:latin typeface="Roboto Slab"/>
                <a:ea typeface="Roboto Condensed" pitchFamily="2" charset="0"/>
                <a:cs typeface="Tahoma" panose="020B0604030504040204" pitchFamily="34" charset="0"/>
              </a:rPr>
              <a:t>$339,474 </a:t>
            </a:r>
          </a:p>
        </p:txBody>
      </p:sp>
      <p:sp>
        <p:nvSpPr>
          <p:cNvPr id="12" name="TextBox 11"/>
          <p:cNvSpPr txBox="1"/>
          <p:nvPr/>
        </p:nvSpPr>
        <p:spPr>
          <a:xfrm>
            <a:off x="0" y="421147"/>
            <a:ext cx="7239000" cy="830997"/>
          </a:xfrm>
          <a:prstGeom prst="rect">
            <a:avLst/>
          </a:prstGeom>
          <a:noFill/>
        </p:spPr>
        <p:txBody>
          <a:bodyPr wrap="square" rtlCol="0">
            <a:spAutoFit/>
          </a:bodyPr>
          <a:lstStyle/>
          <a:p>
            <a:r>
              <a:rPr lang="en-US" sz="4800" dirty="0">
                <a:solidFill>
                  <a:schemeClr val="bg2">
                    <a:lumMod val="75000"/>
                  </a:schemeClr>
                </a:solidFill>
                <a:latin typeface="Gill Sans" panose="020B0502020104020203" pitchFamily="34" charset="-79"/>
                <a:ea typeface="Roboto Slab" pitchFamily="2" charset="0"/>
                <a:cs typeface="Gill Sans" panose="020B0502020104020203" pitchFamily="34" charset="-79"/>
              </a:rPr>
              <a:t>2019 Finances</a:t>
            </a:r>
          </a:p>
        </p:txBody>
      </p:sp>
      <p:sp>
        <p:nvSpPr>
          <p:cNvPr id="13" name="TextBox 12">
            <a:extLst>
              <a:ext uri="{FF2B5EF4-FFF2-40B4-BE49-F238E27FC236}">
                <a16:creationId xmlns:a16="http://schemas.microsoft.com/office/drawing/2014/main" id="{0A7FBEB3-71FF-4B20-9CCA-79701CB44F0E}"/>
              </a:ext>
            </a:extLst>
          </p:cNvPr>
          <p:cNvSpPr txBox="1"/>
          <p:nvPr/>
        </p:nvSpPr>
        <p:spPr>
          <a:xfrm>
            <a:off x="261257" y="5448804"/>
            <a:ext cx="11669485" cy="1323439"/>
          </a:xfrm>
          <a:prstGeom prst="rect">
            <a:avLst/>
          </a:prstGeom>
          <a:noFill/>
        </p:spPr>
        <p:txBody>
          <a:bodyPr wrap="square" rtlCol="0">
            <a:spAutoFit/>
          </a:bodyPr>
          <a:lstStyle/>
          <a:p>
            <a:pPr algn="just"/>
            <a:r>
              <a:rPr lang="en-US" sz="2000" dirty="0">
                <a:solidFill>
                  <a:schemeClr val="bg2">
                    <a:lumMod val="75000"/>
                  </a:schemeClr>
                </a:solidFill>
                <a:latin typeface="Gill Sans" panose="020B0502020104020203" pitchFamily="34" charset="-79"/>
                <a:ea typeface="Roboto Slab" pitchFamily="2" charset="0"/>
                <a:cs typeface="Gill Sans" panose="020B0502020104020203" pitchFamily="34" charset="-79"/>
              </a:rPr>
              <a:t>Note: Our 2019 Expenses are higher than our income because we did a large number of capital improvements to Hannah House. We hired staff to specifically focus on the repairs and remodeling. Most of the funds for the project were raised in 2018, so they are not reflected on this report. All repairs were completed without borrowing money. God has blessed us to remain debt-free. </a:t>
            </a:r>
          </a:p>
        </p:txBody>
      </p:sp>
    </p:spTree>
    <p:extLst>
      <p:ext uri="{BB962C8B-B14F-4D97-AF65-F5344CB8AC3E}">
        <p14:creationId xmlns:p14="http://schemas.microsoft.com/office/powerpoint/2010/main" val="315585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5E3E0"/>
        </a:solidFill>
        <a:effectLst/>
      </p:bgPr>
    </p:bg>
    <p:spTree>
      <p:nvGrpSpPr>
        <p:cNvPr id="1" name=""/>
        <p:cNvGrpSpPr/>
        <p:nvPr/>
      </p:nvGrpSpPr>
      <p:grpSpPr>
        <a:xfrm>
          <a:off x="0" y="0"/>
          <a:ext cx="0" cy="0"/>
          <a:chOff x="0" y="0"/>
          <a:chExt cx="0" cy="0"/>
        </a:xfrm>
      </p:grpSpPr>
      <p:sp>
        <p:nvSpPr>
          <p:cNvPr id="3" name="Rectangle 2"/>
          <p:cNvSpPr/>
          <p:nvPr/>
        </p:nvSpPr>
        <p:spPr>
          <a:xfrm>
            <a:off x="464949" y="299949"/>
            <a:ext cx="10498157" cy="830997"/>
          </a:xfrm>
          <a:prstGeom prst="rect">
            <a:avLst/>
          </a:prstGeom>
        </p:spPr>
        <p:txBody>
          <a:bodyPr wrap="square">
            <a:spAutoFit/>
          </a:bodyPr>
          <a:lstStyle/>
          <a:p>
            <a:r>
              <a:rPr lang="en-US" sz="4800" dirty="0">
                <a:solidFill>
                  <a:schemeClr val="bg2">
                    <a:lumMod val="75000"/>
                  </a:schemeClr>
                </a:solidFill>
                <a:latin typeface="Gill Sans" panose="020B0502020104020203" pitchFamily="34" charset="-79"/>
                <a:ea typeface="Roboto Slab" pitchFamily="2" charset="0"/>
                <a:cs typeface="Gill Sans" panose="020B0502020104020203" pitchFamily="34" charset="-79"/>
              </a:rPr>
              <a:t>Please keep our staff in your prayers</a:t>
            </a:r>
          </a:p>
        </p:txBody>
      </p:sp>
      <p:sp>
        <p:nvSpPr>
          <p:cNvPr id="6" name="Rectangle 5"/>
          <p:cNvSpPr/>
          <p:nvPr/>
        </p:nvSpPr>
        <p:spPr>
          <a:xfrm>
            <a:off x="199697" y="1192501"/>
            <a:ext cx="11626053" cy="4693593"/>
          </a:xfrm>
          <a:prstGeom prst="rect">
            <a:avLst/>
          </a:prstGeom>
        </p:spPr>
        <p:txBody>
          <a:bodyPr wrap="square">
            <a:spAutoFit/>
          </a:bodyPr>
          <a:lstStyle/>
          <a:p>
            <a:pPr marL="457200" indent="-457200">
              <a:lnSpc>
                <a:spcPct val="150000"/>
              </a:lnSpc>
              <a:buFont typeface="Courier New" panose="02070309020205020404" pitchFamily="49" charset="0"/>
              <a:buChar char="o"/>
            </a:pPr>
            <a:r>
              <a:rPr lang="en-US" sz="2600" b="1" dirty="0">
                <a:latin typeface="Roboto Condensed" pitchFamily="2" charset="0"/>
                <a:ea typeface="Roboto Condensed" pitchFamily="2" charset="0"/>
                <a:cs typeface="Tahoma" panose="020B0604030504040204" pitchFamily="34" charset="0"/>
              </a:rPr>
              <a:t>Tina Lampke, Executive Director  - 24 years of service</a:t>
            </a:r>
          </a:p>
          <a:p>
            <a:pPr marL="457200" indent="-457200">
              <a:lnSpc>
                <a:spcPct val="150000"/>
              </a:lnSpc>
              <a:buFont typeface="Courier New" panose="02070309020205020404" pitchFamily="49" charset="0"/>
              <a:buChar char="o"/>
            </a:pPr>
            <a:r>
              <a:rPr lang="en-US" sz="2600" b="1" dirty="0">
                <a:latin typeface="Roboto Condensed" pitchFamily="2" charset="0"/>
                <a:ea typeface="Roboto Condensed" pitchFamily="2" charset="0"/>
                <a:cs typeface="Tahoma" panose="020B0604030504040204" pitchFamily="34" charset="0"/>
              </a:rPr>
              <a:t>Angie Grooms, Director – 15 years of service</a:t>
            </a:r>
          </a:p>
          <a:p>
            <a:pPr marL="457200" indent="-457200">
              <a:lnSpc>
                <a:spcPct val="150000"/>
              </a:lnSpc>
              <a:buFont typeface="Courier New" panose="02070309020205020404" pitchFamily="49" charset="0"/>
              <a:buChar char="o"/>
            </a:pPr>
            <a:r>
              <a:rPr lang="en-US" sz="2600" b="1" dirty="0">
                <a:latin typeface="Roboto Condensed" pitchFamily="2" charset="0"/>
                <a:ea typeface="Roboto Condensed" pitchFamily="2" charset="0"/>
                <a:cs typeface="Tahoma" panose="020B0604030504040204" pitchFamily="34" charset="0"/>
              </a:rPr>
              <a:t>Kristi </a:t>
            </a:r>
            <a:r>
              <a:rPr lang="en-US" sz="2600" b="1" dirty="0" err="1">
                <a:latin typeface="Roboto Condensed" pitchFamily="2" charset="0"/>
                <a:ea typeface="Roboto Condensed" pitchFamily="2" charset="0"/>
                <a:cs typeface="Tahoma" panose="020B0604030504040204" pitchFamily="34" charset="0"/>
              </a:rPr>
              <a:t>Pietz</a:t>
            </a:r>
            <a:r>
              <a:rPr lang="en-US" sz="2600" b="1" dirty="0">
                <a:latin typeface="Roboto Condensed" pitchFamily="2" charset="0"/>
                <a:ea typeface="Roboto Condensed" pitchFamily="2" charset="0"/>
                <a:cs typeface="Tahoma" panose="020B0604030504040204" pitchFamily="34" charset="0"/>
              </a:rPr>
              <a:t>, Client Services Director – 3 years of service</a:t>
            </a:r>
          </a:p>
          <a:p>
            <a:pPr marL="457200" indent="-457200">
              <a:buFont typeface="Courier New" panose="02070309020205020404" pitchFamily="49" charset="0"/>
              <a:buChar char="o"/>
            </a:pPr>
            <a:r>
              <a:rPr lang="en-US" sz="2600" b="1" dirty="0">
                <a:latin typeface="Roboto Condensed" pitchFamily="2" charset="0"/>
                <a:ea typeface="Roboto Condensed" pitchFamily="2" charset="0"/>
                <a:cs typeface="Tahoma" panose="020B0604030504040204" pitchFamily="34" charset="0"/>
              </a:rPr>
              <a:t>Shelonda Bledsoe, Residential Care Director &amp; Certified Doula – 5 years of service</a:t>
            </a:r>
          </a:p>
          <a:p>
            <a:pPr marL="457200" indent="-457200">
              <a:lnSpc>
                <a:spcPct val="150000"/>
              </a:lnSpc>
              <a:buFont typeface="Courier New" panose="02070309020205020404" pitchFamily="49" charset="0"/>
              <a:buChar char="o"/>
            </a:pPr>
            <a:r>
              <a:rPr lang="en-US" sz="2600" b="1" dirty="0">
                <a:latin typeface="Roboto Condensed" pitchFamily="2" charset="0"/>
                <a:ea typeface="Roboto Condensed" pitchFamily="2" charset="0"/>
                <a:cs typeface="Tahoma" panose="020B0604030504040204" pitchFamily="34" charset="0"/>
              </a:rPr>
              <a:t>Liz Franklin, Hannah House Director – First year of service</a:t>
            </a:r>
          </a:p>
          <a:p>
            <a:pPr marL="457200" indent="-457200">
              <a:lnSpc>
                <a:spcPct val="150000"/>
              </a:lnSpc>
              <a:buFont typeface="Courier New" panose="02070309020205020404" pitchFamily="49" charset="0"/>
              <a:buChar char="o"/>
            </a:pPr>
            <a:r>
              <a:rPr lang="en-US" sz="2600" b="1" dirty="0">
                <a:latin typeface="Roboto Condensed" pitchFamily="2" charset="0"/>
                <a:ea typeface="Roboto Condensed" pitchFamily="2" charset="0"/>
                <a:cs typeface="Tahoma" panose="020B0604030504040204" pitchFamily="34" charset="0"/>
              </a:rPr>
              <a:t>Ashley Barnhill, Children’s Place Assistant - 2 years of service</a:t>
            </a:r>
          </a:p>
          <a:p>
            <a:pPr marL="457200" indent="-457200">
              <a:buFont typeface="Courier New" panose="02070309020205020404" pitchFamily="49" charset="0"/>
              <a:buChar char="o"/>
            </a:pPr>
            <a:r>
              <a:rPr lang="en-US" sz="2600" b="1" dirty="0">
                <a:latin typeface="Roboto Condensed" pitchFamily="2" charset="0"/>
                <a:ea typeface="Roboto Condensed" pitchFamily="2" charset="0"/>
                <a:cs typeface="Tahoma" panose="020B0604030504040204" pitchFamily="34" charset="0"/>
              </a:rPr>
              <a:t>Katherine Lampke, Marketing Assistant &amp; Social Media Manager, 2 years of service</a:t>
            </a:r>
          </a:p>
        </p:txBody>
      </p:sp>
    </p:spTree>
    <p:extLst>
      <p:ext uri="{BB962C8B-B14F-4D97-AF65-F5344CB8AC3E}">
        <p14:creationId xmlns:p14="http://schemas.microsoft.com/office/powerpoint/2010/main" val="220655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5E3E0"/>
        </a:solidFill>
        <a:effectLst/>
      </p:bgPr>
    </p:bg>
    <p:spTree>
      <p:nvGrpSpPr>
        <p:cNvPr id="1" name=""/>
        <p:cNvGrpSpPr/>
        <p:nvPr/>
      </p:nvGrpSpPr>
      <p:grpSpPr>
        <a:xfrm>
          <a:off x="0" y="0"/>
          <a:ext cx="0" cy="0"/>
          <a:chOff x="0" y="0"/>
          <a:chExt cx="0" cy="0"/>
        </a:xfrm>
      </p:grpSpPr>
      <p:sp>
        <p:nvSpPr>
          <p:cNvPr id="4" name="TextBox 3"/>
          <p:cNvSpPr txBox="1"/>
          <p:nvPr/>
        </p:nvSpPr>
        <p:spPr>
          <a:xfrm>
            <a:off x="229268" y="97221"/>
            <a:ext cx="9078686" cy="1569660"/>
          </a:xfrm>
          <a:prstGeom prst="rect">
            <a:avLst/>
          </a:prstGeom>
          <a:noFill/>
        </p:spPr>
        <p:txBody>
          <a:bodyPr wrap="square" rtlCol="0">
            <a:spAutoFit/>
          </a:bodyPr>
          <a:lstStyle/>
          <a:p>
            <a:r>
              <a:rPr lang="en-US" sz="4800" dirty="0">
                <a:solidFill>
                  <a:schemeClr val="bg2">
                    <a:lumMod val="75000"/>
                  </a:schemeClr>
                </a:solidFill>
                <a:latin typeface="Gill Sans" panose="020B0502020104020203" pitchFamily="34" charset="-79"/>
                <a:ea typeface="Roboto Slab" pitchFamily="2" charset="0"/>
                <a:cs typeface="Gill Sans" panose="020B0502020104020203" pitchFamily="34" charset="-79"/>
              </a:rPr>
              <a:t>CURRENT CHALLENGES AND MORE URGENT NEEDS</a:t>
            </a:r>
          </a:p>
        </p:txBody>
      </p:sp>
      <p:sp>
        <p:nvSpPr>
          <p:cNvPr id="3" name="TextBox 2"/>
          <p:cNvSpPr txBox="1"/>
          <p:nvPr/>
        </p:nvSpPr>
        <p:spPr>
          <a:xfrm>
            <a:off x="229268" y="1774799"/>
            <a:ext cx="11251532" cy="4524315"/>
          </a:xfrm>
          <a:prstGeom prst="rect">
            <a:avLst/>
          </a:prstGeom>
          <a:noFill/>
        </p:spPr>
        <p:txBody>
          <a:bodyPr wrap="square" rtlCol="0">
            <a:spAutoFit/>
          </a:bodyPr>
          <a:lstStyle/>
          <a:p>
            <a:pPr marL="1371600" lvl="2" indent="-457200">
              <a:buFont typeface="Wingdings" panose="05000000000000000000" pitchFamily="2" charset="2"/>
              <a:buChar char="q"/>
            </a:pPr>
            <a:r>
              <a:rPr lang="en-US" sz="2400" b="1" dirty="0">
                <a:solidFill>
                  <a:schemeClr val="tx1">
                    <a:lumMod val="75000"/>
                    <a:lumOff val="25000"/>
                  </a:schemeClr>
                </a:solidFill>
                <a:latin typeface="Roboto Condensed" pitchFamily="2" charset="0"/>
                <a:ea typeface="Roboto Condensed" pitchFamily="2" charset="0"/>
              </a:rPr>
              <a:t>The COVID-19 crisis increased our number of clients served by 32 percent within a two-week period. Many people who have never needed help are asking for the first time. </a:t>
            </a:r>
          </a:p>
          <a:p>
            <a:pPr marL="1371600" lvl="2" indent="-457200">
              <a:buFont typeface="Wingdings" panose="05000000000000000000" pitchFamily="2" charset="2"/>
              <a:buChar char="q"/>
            </a:pPr>
            <a:r>
              <a:rPr lang="en-US" sz="2400" b="1" dirty="0">
                <a:solidFill>
                  <a:schemeClr val="tx1">
                    <a:lumMod val="75000"/>
                    <a:lumOff val="25000"/>
                  </a:schemeClr>
                </a:solidFill>
                <a:latin typeface="Roboto Condensed" pitchFamily="2" charset="0"/>
                <a:ea typeface="Roboto Condensed" pitchFamily="2" charset="0"/>
              </a:rPr>
              <a:t>We need larger-sized diapers, Pull-Ups, and unscented wipes to meet the increased needs. </a:t>
            </a:r>
          </a:p>
          <a:p>
            <a:pPr marL="1371600" lvl="2" indent="-457200">
              <a:buFont typeface="Wingdings" panose="05000000000000000000" pitchFamily="2" charset="2"/>
              <a:buChar char="q"/>
            </a:pPr>
            <a:r>
              <a:rPr lang="en-US" sz="2400" b="1" dirty="0">
                <a:solidFill>
                  <a:schemeClr val="tx1">
                    <a:lumMod val="75000"/>
                    <a:lumOff val="25000"/>
                  </a:schemeClr>
                </a:solidFill>
                <a:latin typeface="Roboto Condensed" pitchFamily="2" charset="0"/>
                <a:ea typeface="Roboto Condensed" pitchFamily="2" charset="0"/>
              </a:rPr>
              <a:t>More masks, hand sanitizer, Lysol spray, and bleach wipes are needed. </a:t>
            </a:r>
          </a:p>
          <a:p>
            <a:pPr marL="1371600" lvl="2" indent="-457200">
              <a:buFont typeface="Wingdings" panose="05000000000000000000" pitchFamily="2" charset="2"/>
              <a:buChar char="q"/>
            </a:pPr>
            <a:r>
              <a:rPr lang="en-US" sz="2400" b="1" dirty="0">
                <a:solidFill>
                  <a:schemeClr val="tx1">
                    <a:lumMod val="75000"/>
                    <a:lumOff val="25000"/>
                  </a:schemeClr>
                </a:solidFill>
                <a:latin typeface="Roboto Condensed" pitchFamily="2" charset="0"/>
                <a:ea typeface="Roboto Condensed" pitchFamily="2" charset="0"/>
              </a:rPr>
              <a:t>In addition to serving more clients, our donations, especially from local businesses, has significantly decreased due to the financial challenges that have accompanied COVID-19. </a:t>
            </a:r>
          </a:p>
          <a:p>
            <a:pPr lvl="2"/>
            <a:endParaRPr lang="en-US" sz="2400" b="1" dirty="0">
              <a:solidFill>
                <a:schemeClr val="tx1">
                  <a:lumMod val="75000"/>
                  <a:lumOff val="25000"/>
                </a:schemeClr>
              </a:solidFill>
              <a:latin typeface="Roboto Condensed" pitchFamily="2" charset="0"/>
              <a:ea typeface="Roboto Condensed" pitchFamily="2" charset="0"/>
            </a:endParaRPr>
          </a:p>
          <a:p>
            <a:pPr marL="1371600" lvl="2" indent="-457200">
              <a:buFont typeface="Wingdings" panose="05000000000000000000" pitchFamily="2" charset="2"/>
              <a:buChar char="§"/>
            </a:pPr>
            <a:endParaRPr lang="en-US" sz="2400" b="1" dirty="0">
              <a:solidFill>
                <a:schemeClr val="tx1">
                  <a:lumMod val="75000"/>
                  <a:lumOff val="25000"/>
                </a:schemeClr>
              </a:solidFill>
              <a:latin typeface="Roboto Condensed" pitchFamily="2" charset="0"/>
              <a:ea typeface="Roboto Condensed" pitchFamily="2" charset="0"/>
            </a:endParaRPr>
          </a:p>
        </p:txBody>
      </p:sp>
    </p:spTree>
    <p:extLst>
      <p:ext uri="{BB962C8B-B14F-4D97-AF65-F5344CB8AC3E}">
        <p14:creationId xmlns:p14="http://schemas.microsoft.com/office/powerpoint/2010/main" val="3009741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5E3E0"/>
        </a:solidFill>
        <a:effectLst/>
      </p:bgPr>
    </p:bg>
    <p:spTree>
      <p:nvGrpSpPr>
        <p:cNvPr id="1" name=""/>
        <p:cNvGrpSpPr/>
        <p:nvPr/>
      </p:nvGrpSpPr>
      <p:grpSpPr>
        <a:xfrm>
          <a:off x="0" y="0"/>
          <a:ext cx="0" cy="0"/>
          <a:chOff x="0" y="0"/>
          <a:chExt cx="0" cy="0"/>
        </a:xfrm>
      </p:grpSpPr>
      <p:sp>
        <p:nvSpPr>
          <p:cNvPr id="4" name="TextBox 3"/>
          <p:cNvSpPr txBox="1"/>
          <p:nvPr/>
        </p:nvSpPr>
        <p:spPr>
          <a:xfrm>
            <a:off x="0" y="3803557"/>
            <a:ext cx="12192000" cy="1754326"/>
          </a:xfrm>
          <a:prstGeom prst="rect">
            <a:avLst/>
          </a:prstGeom>
          <a:noFill/>
        </p:spPr>
        <p:txBody>
          <a:bodyPr wrap="square" rtlCol="0">
            <a:spAutoFit/>
          </a:bodyPr>
          <a:lstStyle/>
          <a:p>
            <a:pPr algn="ctr"/>
            <a:r>
              <a:rPr lang="en-US" sz="3600" b="1" dirty="0">
                <a:solidFill>
                  <a:schemeClr val="bg2">
                    <a:lumMod val="75000"/>
                  </a:schemeClr>
                </a:solidFill>
                <a:latin typeface="Aileron Bold" panose="00000800000000000000" pitchFamily="50" charset="0"/>
                <a:ea typeface="Roboto Condensed" pitchFamily="2" charset="0"/>
                <a:cs typeface="Tahoma" panose="020B0604030504040204" pitchFamily="34" charset="0"/>
              </a:rPr>
              <a:t>For more information on our programs or to volunteer, please visit hannahcenter.org, call 812-334-0104, or email </a:t>
            </a:r>
            <a:r>
              <a:rPr lang="en-US" sz="3600" b="1" dirty="0">
                <a:solidFill>
                  <a:schemeClr val="bg2">
                    <a:lumMod val="75000"/>
                  </a:schemeClr>
                </a:solidFill>
                <a:latin typeface="Aileron Bold" panose="00000800000000000000" pitchFamily="50" charset="0"/>
                <a:ea typeface="Roboto Condensed" pitchFamily="2" charset="0"/>
                <a:cs typeface="Tahoma" panose="020B0604030504040204" pitchFamily="34" charset="0"/>
                <a:hlinkClick r:id="rId2">
                  <a:extLst>
                    <a:ext uri="{A12FA001-AC4F-418D-AE19-62706E023703}">
                      <ahyp:hlinkClr xmlns:ahyp="http://schemas.microsoft.com/office/drawing/2018/hyperlinkcolor" val="tx"/>
                    </a:ext>
                  </a:extLst>
                </a:hlinkClick>
              </a:rPr>
              <a:t>info@hannahcenter.org</a:t>
            </a:r>
            <a:r>
              <a:rPr lang="en-US" sz="3600" b="1" dirty="0">
                <a:solidFill>
                  <a:schemeClr val="bg2">
                    <a:lumMod val="75000"/>
                  </a:schemeClr>
                </a:solidFill>
                <a:latin typeface="Aileron Bold" panose="00000800000000000000" pitchFamily="50" charset="0"/>
                <a:ea typeface="Roboto Condensed" pitchFamily="2" charset="0"/>
                <a:cs typeface="Tahoma" panose="020B0604030504040204" pitchFamily="34" charset="0"/>
              </a:rPr>
              <a:t> to schedule a tour of the ministry. </a:t>
            </a:r>
          </a:p>
        </p:txBody>
      </p:sp>
      <p:pic>
        <p:nvPicPr>
          <p:cNvPr id="5" name="Picture 4">
            <a:extLst>
              <a:ext uri="{FF2B5EF4-FFF2-40B4-BE49-F238E27FC236}">
                <a16:creationId xmlns:a16="http://schemas.microsoft.com/office/drawing/2014/main" id="{AD5710D7-8C46-594A-BB8D-1ABFE84E1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366" y="731125"/>
            <a:ext cx="2975264" cy="2975264"/>
          </a:xfrm>
          <a:prstGeom prst="rect">
            <a:avLst/>
          </a:prstGeom>
        </p:spPr>
      </p:pic>
    </p:spTree>
    <p:extLst>
      <p:ext uri="{BB962C8B-B14F-4D97-AF65-F5344CB8AC3E}">
        <p14:creationId xmlns:p14="http://schemas.microsoft.com/office/powerpoint/2010/main" val="3181408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5E3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9F9A-E9D7-AA49-9C2E-5A3162444FEA}"/>
              </a:ext>
            </a:extLst>
          </p:cNvPr>
          <p:cNvSpPr>
            <a:spLocks noGrp="1"/>
          </p:cNvSpPr>
          <p:nvPr>
            <p:ph type="title"/>
          </p:nvPr>
        </p:nvSpPr>
        <p:spPr>
          <a:xfrm>
            <a:off x="798510" y="159634"/>
            <a:ext cx="4475892" cy="1188720"/>
          </a:xfrm>
          <a:solidFill>
            <a:srgbClr val="FFFFFF"/>
          </a:solidFill>
          <a:ln>
            <a:solidFill>
              <a:srgbClr val="404040"/>
            </a:solidFill>
          </a:ln>
        </p:spPr>
        <p:txBody>
          <a:bodyPr>
            <a:normAutofit/>
          </a:bodyPr>
          <a:lstStyle/>
          <a:p>
            <a:r>
              <a:rPr lang="en-US" dirty="0"/>
              <a:t>Mission in Action</a:t>
            </a:r>
          </a:p>
        </p:txBody>
      </p:sp>
      <p:pic>
        <p:nvPicPr>
          <p:cNvPr id="16" name="Content Placeholder 15">
            <a:extLst>
              <a:ext uri="{FF2B5EF4-FFF2-40B4-BE49-F238E27FC236}">
                <a16:creationId xmlns:a16="http://schemas.microsoft.com/office/drawing/2014/main" id="{D67558EB-309E-CF4D-9FD0-B75AA0850D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14" y="3844065"/>
            <a:ext cx="1915493" cy="2876049"/>
          </a:xfrm>
        </p:spPr>
      </p:pic>
      <p:pic>
        <p:nvPicPr>
          <p:cNvPr id="13" name="Content Placeholder 4">
            <a:extLst>
              <a:ext uri="{FF2B5EF4-FFF2-40B4-BE49-F238E27FC236}">
                <a16:creationId xmlns:a16="http://schemas.microsoft.com/office/drawing/2014/main" id="{B71F7E46-616A-294A-A804-40C532A24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46773" y="3560448"/>
            <a:ext cx="3402872" cy="2552153"/>
          </a:xfrm>
          <a:prstGeom prst="rect">
            <a:avLst/>
          </a:prstGeom>
        </p:spPr>
      </p:pic>
      <p:pic>
        <p:nvPicPr>
          <p:cNvPr id="4" name="Picture 3" descr="A person standing in front of a building&#10;&#10;Description automatically generated">
            <a:extLst>
              <a:ext uri="{FF2B5EF4-FFF2-40B4-BE49-F238E27FC236}">
                <a16:creationId xmlns:a16="http://schemas.microsoft.com/office/drawing/2014/main" id="{FE43C9BC-7B4F-0643-BC28-1C8C7970D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725" y="4022648"/>
            <a:ext cx="3077762" cy="2308321"/>
          </a:xfrm>
          <a:prstGeom prst="rect">
            <a:avLst/>
          </a:prstGeom>
        </p:spPr>
      </p:pic>
      <p:pic>
        <p:nvPicPr>
          <p:cNvPr id="6" name="Picture 5" descr="Two people standing in front of a building&#10;&#10;Description automatically generated">
            <a:extLst>
              <a:ext uri="{FF2B5EF4-FFF2-40B4-BE49-F238E27FC236}">
                <a16:creationId xmlns:a16="http://schemas.microsoft.com/office/drawing/2014/main" id="{5AA0F427-8844-5345-9EE3-39514FE04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487" y="546802"/>
            <a:ext cx="2967799" cy="2225849"/>
          </a:xfrm>
          <a:prstGeom prst="rect">
            <a:avLst/>
          </a:prstGeom>
        </p:spPr>
      </p:pic>
      <p:pic>
        <p:nvPicPr>
          <p:cNvPr id="9" name="Picture 8" descr="A person holding a baby&#10;&#10;Description automatically generated">
            <a:extLst>
              <a:ext uri="{FF2B5EF4-FFF2-40B4-BE49-F238E27FC236}">
                <a16:creationId xmlns:a16="http://schemas.microsoft.com/office/drawing/2014/main" id="{E52B0749-D9AE-FF41-B1C8-E516329A8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938800" y="713455"/>
            <a:ext cx="3309238" cy="2481929"/>
          </a:xfrm>
          <a:prstGeom prst="rect">
            <a:avLst/>
          </a:prstGeom>
        </p:spPr>
      </p:pic>
      <p:pic>
        <p:nvPicPr>
          <p:cNvPr id="12" name="Picture 11" descr="A picture containing person, indoor, man, child&#10;&#10;Description automatically generated">
            <a:extLst>
              <a:ext uri="{FF2B5EF4-FFF2-40B4-BE49-F238E27FC236}">
                <a16:creationId xmlns:a16="http://schemas.microsoft.com/office/drawing/2014/main" id="{39DD372D-69A8-1748-8853-A357DF44CE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3279" y="1522437"/>
            <a:ext cx="3280272" cy="2460204"/>
          </a:xfrm>
          <a:prstGeom prst="rect">
            <a:avLst/>
          </a:prstGeom>
        </p:spPr>
      </p:pic>
      <p:pic>
        <p:nvPicPr>
          <p:cNvPr id="15" name="Picture 14" descr="A baby lying on a bed&#10;&#10;Description automatically generated">
            <a:extLst>
              <a:ext uri="{FF2B5EF4-FFF2-40B4-BE49-F238E27FC236}">
                <a16:creationId xmlns:a16="http://schemas.microsoft.com/office/drawing/2014/main" id="{4DEBF188-D259-DC4E-829A-C1D8CED71C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8852" y="4444731"/>
            <a:ext cx="3280272" cy="2186848"/>
          </a:xfrm>
          <a:prstGeom prst="rect">
            <a:avLst/>
          </a:prstGeom>
        </p:spPr>
      </p:pic>
      <p:pic>
        <p:nvPicPr>
          <p:cNvPr id="18" name="Picture 17" descr="A person holding a baby&#10;&#10;Description automatically generated">
            <a:extLst>
              <a:ext uri="{FF2B5EF4-FFF2-40B4-BE49-F238E27FC236}">
                <a16:creationId xmlns:a16="http://schemas.microsoft.com/office/drawing/2014/main" id="{46470864-0703-7F42-91FC-1AC2328A90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12" y="1522437"/>
            <a:ext cx="2273331" cy="2183830"/>
          </a:xfrm>
          <a:prstGeom prst="rect">
            <a:avLst/>
          </a:prstGeom>
        </p:spPr>
      </p:pic>
    </p:spTree>
    <p:extLst>
      <p:ext uri="{BB962C8B-B14F-4D97-AF65-F5344CB8AC3E}">
        <p14:creationId xmlns:p14="http://schemas.microsoft.com/office/powerpoint/2010/main" val="242204958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{63CC05C6-A3E1-0544-9AAE-7DAAB2609191}tf10001120</Template>
  <TotalTime>1193</TotalTime>
  <Words>429</Words>
  <Application>Microsoft Macintosh PowerPoint</Application>
  <PresentationFormat>Widescreen</PresentationFormat>
  <Paragraphs>70</Paragraphs>
  <Slides>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vt:i4>
      </vt:variant>
    </vt:vector>
  </HeadingPairs>
  <TitlesOfParts>
    <vt:vector size="18" baseType="lpstr">
      <vt:lpstr>Aileron Bold</vt:lpstr>
      <vt:lpstr>Arial</vt:lpstr>
      <vt:lpstr>Calibri</vt:lpstr>
      <vt:lpstr>Courier New</vt:lpstr>
      <vt:lpstr>Gill Sans</vt:lpstr>
      <vt:lpstr>Gill Sans MT</vt:lpstr>
      <vt:lpstr>Roboto Condensed</vt:lpstr>
      <vt:lpstr>Roboto Slab</vt:lpstr>
      <vt:lpstr>Tahoma</vt:lpstr>
      <vt:lpstr>Wingdings</vt:lpstr>
      <vt:lpstr>Parcel</vt:lpstr>
      <vt:lpstr>2019 Annual report</vt:lpstr>
      <vt:lpstr>PowerPoint Presentation</vt:lpstr>
      <vt:lpstr>PowerPoint Presentation</vt:lpstr>
      <vt:lpstr>PowerPoint Presentation</vt:lpstr>
      <vt:lpstr>PowerPoint Presentation</vt:lpstr>
      <vt:lpstr>PowerPoint Presentation</vt:lpstr>
      <vt:lpstr>Mission in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Annual report</dc:title>
  <dc:creator>Katherine Lampke</dc:creator>
  <cp:lastModifiedBy>Katherine Lampke</cp:lastModifiedBy>
  <cp:revision>24</cp:revision>
  <dcterms:created xsi:type="dcterms:W3CDTF">2019-05-29T21:18:54Z</dcterms:created>
  <dcterms:modified xsi:type="dcterms:W3CDTF">2022-02-16T19:02:27Z</dcterms:modified>
</cp:coreProperties>
</file>